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1" r:id="rId1"/>
  </p:sldMasterIdLst>
  <p:notesMasterIdLst>
    <p:notesMasterId r:id="rId37"/>
  </p:notesMasterIdLst>
  <p:sldIdLst>
    <p:sldId id="256" r:id="rId2"/>
    <p:sldId id="260" r:id="rId3"/>
    <p:sldId id="307" r:id="rId4"/>
    <p:sldId id="269" r:id="rId5"/>
    <p:sldId id="258" r:id="rId6"/>
    <p:sldId id="265" r:id="rId7"/>
    <p:sldId id="268" r:id="rId8"/>
    <p:sldId id="270" r:id="rId9"/>
    <p:sldId id="267" r:id="rId10"/>
    <p:sldId id="281" r:id="rId11"/>
    <p:sldId id="308" r:id="rId12"/>
    <p:sldId id="309" r:id="rId13"/>
    <p:sldId id="272" r:id="rId14"/>
    <p:sldId id="284" r:id="rId15"/>
    <p:sldId id="286" r:id="rId16"/>
    <p:sldId id="311" r:id="rId17"/>
    <p:sldId id="312" r:id="rId18"/>
    <p:sldId id="287" r:id="rId19"/>
    <p:sldId id="278" r:id="rId20"/>
    <p:sldId id="290" r:id="rId21"/>
    <p:sldId id="294" r:id="rId22"/>
    <p:sldId id="295" r:id="rId23"/>
    <p:sldId id="298" r:id="rId24"/>
    <p:sldId id="300" r:id="rId25"/>
    <p:sldId id="303" r:id="rId26"/>
    <p:sldId id="293" r:id="rId27"/>
    <p:sldId id="316" r:id="rId28"/>
    <p:sldId id="317" r:id="rId29"/>
    <p:sldId id="318" r:id="rId30"/>
    <p:sldId id="319" r:id="rId31"/>
    <p:sldId id="320" r:id="rId32"/>
    <p:sldId id="322" r:id="rId33"/>
    <p:sldId id="306" r:id="rId34"/>
    <p:sldId id="323" r:id="rId35"/>
    <p:sldId id="324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-pol.evrard@orange.fr Jean-Pol EVRARD" initials="jJE" lastIdx="3" clrIdx="0">
    <p:extLst>
      <p:ext uri="{19B8F6BF-5375-455C-9EA6-DF929625EA0E}">
        <p15:presenceInfo xmlns:p15="http://schemas.microsoft.com/office/powerpoint/2012/main" userId="44c73f37c33cb4b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00CC66"/>
    <a:srgbClr val="008000"/>
    <a:srgbClr val="006600"/>
    <a:srgbClr val="FF0000"/>
    <a:srgbClr val="006666"/>
    <a:srgbClr val="800000"/>
    <a:srgbClr val="FF3300"/>
    <a:srgbClr val="005DA2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40" autoAdjust="0"/>
    <p:restoredTop sz="94059" autoAdjust="0"/>
  </p:normalViewPr>
  <p:slideViewPr>
    <p:cSldViewPr snapToGrid="0">
      <p:cViewPr varScale="1">
        <p:scale>
          <a:sx n="74" d="100"/>
          <a:sy n="74" d="100"/>
        </p:scale>
        <p:origin x="330" y="60"/>
      </p:cViewPr>
      <p:guideLst/>
    </p:cSldViewPr>
  </p:slideViewPr>
  <p:outlineViewPr>
    <p:cViewPr>
      <p:scale>
        <a:sx n="33" d="100"/>
        <a:sy n="33" d="100"/>
      </p:scale>
      <p:origin x="0" y="-200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7068"/>
    </p:cViewPr>
  </p:sorterViewPr>
  <p:notesViewPr>
    <p:cSldViewPr snapToGrid="0">
      <p:cViewPr varScale="1">
        <p:scale>
          <a:sx n="72" d="100"/>
          <a:sy n="72" d="100"/>
        </p:scale>
        <p:origin x="3516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5F7C10-15C7-4248-8DD3-A1AF67A377D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FADCB46A-6C83-4E5C-B6EB-4F4D955657FB}">
      <dgm:prSet phldrT="[Texte]" custT="1"/>
      <dgm:spPr>
        <a:solidFill>
          <a:schemeClr val="accent1">
            <a:lumMod val="20000"/>
            <a:lumOff val="80000"/>
            <a:alpha val="61000"/>
          </a:schemeClr>
        </a:solidFill>
        <a:ln>
          <a:solidFill>
            <a:schemeClr val="accent4">
              <a:lumMod val="50000"/>
            </a:schemeClr>
          </a:solidFill>
        </a:ln>
      </dgm:spPr>
      <dgm:t>
        <a:bodyPr/>
        <a:lstStyle/>
        <a:p>
          <a:r>
            <a:rPr lang="fr-FR" sz="2400" b="1" dirty="0">
              <a:solidFill>
                <a:schemeClr val="accent4">
                  <a:lumMod val="75000"/>
                </a:schemeClr>
              </a:solidFill>
            </a:rPr>
            <a:t>Eudes</a:t>
          </a:r>
          <a:r>
            <a:rPr lang="fr-FR" sz="1800" b="1" dirty="0">
              <a:solidFill>
                <a:schemeClr val="accent4">
                  <a:lumMod val="75000"/>
                </a:schemeClr>
              </a:solidFill>
            </a:rPr>
            <a:t> </a:t>
          </a:r>
        </a:p>
      </dgm:t>
    </dgm:pt>
    <dgm:pt modelId="{DFCE0935-8A93-4E0E-9125-3BDE4B5FCBD1}" type="parTrans" cxnId="{3250938A-DD3B-4ECF-ADD7-B70BB84564A0}">
      <dgm:prSet/>
      <dgm:spPr/>
      <dgm:t>
        <a:bodyPr/>
        <a:lstStyle/>
        <a:p>
          <a:endParaRPr lang="fr-FR" sz="1200" b="1">
            <a:solidFill>
              <a:schemeClr val="accent4">
                <a:lumMod val="75000"/>
              </a:schemeClr>
            </a:solidFill>
          </a:endParaRPr>
        </a:p>
      </dgm:t>
    </dgm:pt>
    <dgm:pt modelId="{F39C227A-86C4-4961-8B51-EEFABEBB3B32}" type="sibTrans" cxnId="{3250938A-DD3B-4ECF-ADD7-B70BB84564A0}">
      <dgm:prSet/>
      <dgm:spPr/>
      <dgm:t>
        <a:bodyPr/>
        <a:lstStyle/>
        <a:p>
          <a:endParaRPr lang="fr-FR" sz="1200" b="1">
            <a:solidFill>
              <a:schemeClr val="accent4">
                <a:lumMod val="75000"/>
              </a:schemeClr>
            </a:solidFill>
          </a:endParaRPr>
        </a:p>
      </dgm:t>
    </dgm:pt>
    <dgm:pt modelId="{B23A2144-ED54-4267-9A45-C6ACD4E316DF}" type="asst">
      <dgm:prSet phldrT="[Texte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4">
              <a:lumMod val="50000"/>
            </a:schemeClr>
          </a:solidFill>
        </a:ln>
      </dgm:spPr>
      <dgm:t>
        <a:bodyPr/>
        <a:lstStyle/>
        <a:p>
          <a:r>
            <a:rPr lang="fr-FR" sz="2400" b="1" dirty="0">
              <a:solidFill>
                <a:schemeClr val="accent4">
                  <a:lumMod val="75000"/>
                </a:schemeClr>
              </a:solidFill>
            </a:rPr>
            <a:t>Herbert</a:t>
          </a:r>
        </a:p>
      </dgm:t>
    </dgm:pt>
    <dgm:pt modelId="{B95A6C21-F05B-4FE7-91EC-3C2FCCFE2C1C}" type="parTrans" cxnId="{E134B8D7-9F9B-43FB-8887-964ED62F6529}">
      <dgm:prSet/>
      <dgm:spPr/>
      <dgm:t>
        <a:bodyPr/>
        <a:lstStyle/>
        <a:p>
          <a:endParaRPr lang="fr-FR" sz="1200" b="1">
            <a:solidFill>
              <a:schemeClr val="accent4">
                <a:lumMod val="75000"/>
              </a:schemeClr>
            </a:solidFill>
          </a:endParaRPr>
        </a:p>
      </dgm:t>
    </dgm:pt>
    <dgm:pt modelId="{82857006-AF07-41A1-9533-CD040D485E8E}" type="sibTrans" cxnId="{E134B8D7-9F9B-43FB-8887-964ED62F6529}">
      <dgm:prSet/>
      <dgm:spPr/>
      <dgm:t>
        <a:bodyPr/>
        <a:lstStyle/>
        <a:p>
          <a:endParaRPr lang="fr-FR" sz="1200" b="1">
            <a:solidFill>
              <a:schemeClr val="accent4">
                <a:lumMod val="75000"/>
              </a:schemeClr>
            </a:solidFill>
          </a:endParaRPr>
        </a:p>
      </dgm:t>
    </dgm:pt>
    <dgm:pt modelId="{9FD67BE7-1DE2-4C4D-B1D3-F7A0789C0ECD}" type="asst">
      <dgm:prSet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4">
              <a:lumMod val="50000"/>
            </a:schemeClr>
          </a:solidFill>
        </a:ln>
      </dgm:spPr>
      <dgm:t>
        <a:bodyPr/>
        <a:lstStyle/>
        <a:p>
          <a:r>
            <a:rPr lang="fr-FR" sz="2000" b="1" dirty="0">
              <a:solidFill>
                <a:schemeClr val="accent4">
                  <a:lumMod val="75000"/>
                </a:schemeClr>
              </a:solidFill>
            </a:rPr>
            <a:t>Hugues</a:t>
          </a:r>
        </a:p>
        <a:p>
          <a:r>
            <a:rPr lang="fr-FR" sz="1600" b="1" dirty="0">
              <a:solidFill>
                <a:schemeClr val="accent4">
                  <a:lumMod val="75000"/>
                </a:schemeClr>
              </a:solidFill>
            </a:rPr>
            <a:t>∞ </a:t>
          </a:r>
          <a:r>
            <a:rPr lang="fr-FR" sz="1100" b="1" dirty="0">
              <a:solidFill>
                <a:schemeClr val="accent4">
                  <a:lumMod val="75000"/>
                </a:schemeClr>
              </a:solidFill>
            </a:rPr>
            <a:t>(1071) </a:t>
          </a:r>
          <a:r>
            <a:rPr lang="fr-FR" sz="1800" b="1" dirty="0">
              <a:solidFill>
                <a:schemeClr val="accent4">
                  <a:lumMod val="75000"/>
                </a:schemeClr>
              </a:solidFill>
            </a:rPr>
            <a:t>Alburge</a:t>
          </a:r>
          <a:r>
            <a:rPr lang="fr-FR" sz="1600" b="1" dirty="0">
              <a:solidFill>
                <a:schemeClr val="accent4">
                  <a:lumMod val="75000"/>
                </a:schemeClr>
              </a:solidFill>
            </a:rPr>
            <a:t> </a:t>
          </a:r>
        </a:p>
      </dgm:t>
    </dgm:pt>
    <dgm:pt modelId="{05BBDA01-0312-4B69-B398-B305A77ED322}" type="parTrans" cxnId="{C1929192-47FF-4BDB-8FEA-F72DC7AAA1A7}">
      <dgm:prSet/>
      <dgm:spPr/>
      <dgm:t>
        <a:bodyPr/>
        <a:lstStyle/>
        <a:p>
          <a:endParaRPr lang="fr-FR" sz="1200" b="1">
            <a:solidFill>
              <a:schemeClr val="accent4">
                <a:lumMod val="75000"/>
              </a:schemeClr>
            </a:solidFill>
          </a:endParaRPr>
        </a:p>
      </dgm:t>
    </dgm:pt>
    <dgm:pt modelId="{882AE8A0-6322-43A0-B065-FEA291065D73}" type="sibTrans" cxnId="{C1929192-47FF-4BDB-8FEA-F72DC7AAA1A7}">
      <dgm:prSet/>
      <dgm:spPr/>
      <dgm:t>
        <a:bodyPr/>
        <a:lstStyle/>
        <a:p>
          <a:endParaRPr lang="fr-FR" sz="1200" b="1">
            <a:solidFill>
              <a:schemeClr val="accent4">
                <a:lumMod val="75000"/>
              </a:schemeClr>
            </a:solidFill>
          </a:endParaRPr>
        </a:p>
      </dgm:t>
    </dgm:pt>
    <dgm:pt modelId="{9559AB62-77C1-4044-8A52-90EC7C99AC1E}">
      <dgm:prSet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4">
              <a:lumMod val="50000"/>
            </a:schemeClr>
          </a:solidFill>
        </a:ln>
      </dgm:spPr>
      <dgm:t>
        <a:bodyPr/>
        <a:lstStyle/>
        <a:p>
          <a:r>
            <a:rPr lang="fr-FR" sz="2400" b="1" dirty="0">
              <a:solidFill>
                <a:schemeClr val="accent4">
                  <a:lumMod val="75000"/>
                </a:schemeClr>
              </a:solidFill>
            </a:rPr>
            <a:t>Bencelin</a:t>
          </a:r>
        </a:p>
      </dgm:t>
    </dgm:pt>
    <dgm:pt modelId="{A852E773-EEE0-4367-9EAE-F22ABA697B43}" type="parTrans" cxnId="{3CB5EACA-B433-4525-BA21-A351DB003B3F}">
      <dgm:prSet/>
      <dgm:spPr/>
      <dgm:t>
        <a:bodyPr/>
        <a:lstStyle/>
        <a:p>
          <a:endParaRPr lang="fr-FR" sz="1200" b="1">
            <a:solidFill>
              <a:schemeClr val="accent4">
                <a:lumMod val="75000"/>
              </a:schemeClr>
            </a:solidFill>
          </a:endParaRPr>
        </a:p>
      </dgm:t>
    </dgm:pt>
    <dgm:pt modelId="{5556C104-7FEC-4502-9B5C-85B9BDE693A3}" type="sibTrans" cxnId="{3CB5EACA-B433-4525-BA21-A351DB003B3F}">
      <dgm:prSet/>
      <dgm:spPr/>
      <dgm:t>
        <a:bodyPr/>
        <a:lstStyle/>
        <a:p>
          <a:endParaRPr lang="fr-FR" sz="1200" b="1">
            <a:solidFill>
              <a:schemeClr val="accent4">
                <a:lumMod val="75000"/>
              </a:schemeClr>
            </a:solidFill>
          </a:endParaRPr>
        </a:p>
      </dgm:t>
    </dgm:pt>
    <dgm:pt modelId="{CCD6B34D-16F0-49C9-9A57-32F883AC7CA5}">
      <dgm:prSet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4">
              <a:lumMod val="50000"/>
            </a:schemeClr>
          </a:solidFill>
        </a:ln>
      </dgm:spPr>
      <dgm:t>
        <a:bodyPr/>
        <a:lstStyle/>
        <a:p>
          <a:r>
            <a:rPr lang="fr-FR" sz="2400" b="1" dirty="0">
              <a:solidFill>
                <a:schemeClr val="accent4">
                  <a:lumMod val="75000"/>
                </a:schemeClr>
              </a:solidFill>
            </a:rPr>
            <a:t>Gautier</a:t>
          </a:r>
        </a:p>
      </dgm:t>
    </dgm:pt>
    <dgm:pt modelId="{56D8CC63-4466-4E56-88A2-52EC7673C266}" type="parTrans" cxnId="{0F220B11-164B-44C1-B2BC-788AF57726CC}">
      <dgm:prSet/>
      <dgm:spPr/>
      <dgm:t>
        <a:bodyPr/>
        <a:lstStyle/>
        <a:p>
          <a:endParaRPr lang="fr-FR" sz="1200" b="1">
            <a:solidFill>
              <a:schemeClr val="accent4">
                <a:lumMod val="75000"/>
              </a:schemeClr>
            </a:solidFill>
          </a:endParaRPr>
        </a:p>
      </dgm:t>
    </dgm:pt>
    <dgm:pt modelId="{70254591-8203-4BCD-A4BD-DDCAB7755113}" type="sibTrans" cxnId="{0F220B11-164B-44C1-B2BC-788AF57726CC}">
      <dgm:prSet/>
      <dgm:spPr/>
      <dgm:t>
        <a:bodyPr/>
        <a:lstStyle/>
        <a:p>
          <a:endParaRPr lang="fr-FR" sz="1200" b="1">
            <a:solidFill>
              <a:schemeClr val="accent4">
                <a:lumMod val="75000"/>
              </a:schemeClr>
            </a:solidFill>
          </a:endParaRPr>
        </a:p>
      </dgm:t>
    </dgm:pt>
    <dgm:pt modelId="{76FFB508-C69C-41C6-BF91-F194FD984066}" type="pres">
      <dgm:prSet presAssocID="{CE5F7C10-15C7-4248-8DD3-A1AF67A377D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712ECBE-1533-4FB9-9D77-EA4A71B8657E}" type="pres">
      <dgm:prSet presAssocID="{FADCB46A-6C83-4E5C-B6EB-4F4D955657FB}" presName="hierRoot1" presStyleCnt="0">
        <dgm:presLayoutVars>
          <dgm:hierBranch val="init"/>
        </dgm:presLayoutVars>
      </dgm:prSet>
      <dgm:spPr/>
    </dgm:pt>
    <dgm:pt modelId="{9D91B853-CE72-4156-9E0C-14C6FA93B433}" type="pres">
      <dgm:prSet presAssocID="{FADCB46A-6C83-4E5C-B6EB-4F4D955657FB}" presName="rootComposite1" presStyleCnt="0"/>
      <dgm:spPr/>
    </dgm:pt>
    <dgm:pt modelId="{7DCF8AF7-8CFF-4B33-B21D-D436B99BEB69}" type="pres">
      <dgm:prSet presAssocID="{FADCB46A-6C83-4E5C-B6EB-4F4D955657FB}" presName="rootText1" presStyleLbl="node0" presStyleIdx="0" presStyleCnt="1" custLinFactNeighborX="-2099" custLinFactNeighborY="-6998">
        <dgm:presLayoutVars>
          <dgm:chPref val="3"/>
        </dgm:presLayoutVars>
      </dgm:prSet>
      <dgm:spPr/>
    </dgm:pt>
    <dgm:pt modelId="{7664E316-ADD3-422A-869A-88F4B568E119}" type="pres">
      <dgm:prSet presAssocID="{FADCB46A-6C83-4E5C-B6EB-4F4D955657FB}" presName="rootConnector1" presStyleLbl="node1" presStyleIdx="0" presStyleCnt="0"/>
      <dgm:spPr/>
    </dgm:pt>
    <dgm:pt modelId="{46ADB2C4-652F-4A07-8958-22DB136623F5}" type="pres">
      <dgm:prSet presAssocID="{FADCB46A-6C83-4E5C-B6EB-4F4D955657FB}" presName="hierChild2" presStyleCnt="0"/>
      <dgm:spPr/>
    </dgm:pt>
    <dgm:pt modelId="{A77F2E7B-A9C3-4292-8830-232A1CD51572}" type="pres">
      <dgm:prSet presAssocID="{FADCB46A-6C83-4E5C-B6EB-4F4D955657FB}" presName="hierChild3" presStyleCnt="0"/>
      <dgm:spPr/>
    </dgm:pt>
    <dgm:pt modelId="{0FF2B0B0-F87F-4F05-8C90-176A4CE941C2}" type="pres">
      <dgm:prSet presAssocID="{B95A6C21-F05B-4FE7-91EC-3C2FCCFE2C1C}" presName="Name111" presStyleLbl="parChTrans1D2" presStyleIdx="0" presStyleCnt="2"/>
      <dgm:spPr/>
    </dgm:pt>
    <dgm:pt modelId="{E25459BE-93E8-43C2-9AA1-D772EB7C66FD}" type="pres">
      <dgm:prSet presAssocID="{B23A2144-ED54-4267-9A45-C6ACD4E316DF}" presName="hierRoot3" presStyleCnt="0">
        <dgm:presLayoutVars>
          <dgm:hierBranch val="init"/>
        </dgm:presLayoutVars>
      </dgm:prSet>
      <dgm:spPr/>
    </dgm:pt>
    <dgm:pt modelId="{2E258FEA-D365-45BA-BE99-E4AD856D8884}" type="pres">
      <dgm:prSet presAssocID="{B23A2144-ED54-4267-9A45-C6ACD4E316DF}" presName="rootComposite3" presStyleCnt="0"/>
      <dgm:spPr/>
    </dgm:pt>
    <dgm:pt modelId="{A0F0ADFB-DB12-4496-941A-0DBA6C3770A2}" type="pres">
      <dgm:prSet presAssocID="{B23A2144-ED54-4267-9A45-C6ACD4E316DF}" presName="rootText3" presStyleLbl="asst1" presStyleIdx="0" presStyleCnt="2" custScaleX="145761" custLinFactNeighborX="-21692" custLinFactNeighborY="-11572">
        <dgm:presLayoutVars>
          <dgm:chPref val="3"/>
        </dgm:presLayoutVars>
      </dgm:prSet>
      <dgm:spPr/>
    </dgm:pt>
    <dgm:pt modelId="{8A12F0E6-C195-4987-9617-26733922D288}" type="pres">
      <dgm:prSet presAssocID="{B23A2144-ED54-4267-9A45-C6ACD4E316DF}" presName="rootConnector3" presStyleLbl="asst1" presStyleIdx="0" presStyleCnt="2"/>
      <dgm:spPr/>
    </dgm:pt>
    <dgm:pt modelId="{F82AF212-0C46-4EEB-A8DD-FA6960A47063}" type="pres">
      <dgm:prSet presAssocID="{B23A2144-ED54-4267-9A45-C6ACD4E316DF}" presName="hierChild6" presStyleCnt="0"/>
      <dgm:spPr/>
    </dgm:pt>
    <dgm:pt modelId="{422802E4-FC94-4977-B41D-30A97BB455E8}" type="pres">
      <dgm:prSet presAssocID="{B23A2144-ED54-4267-9A45-C6ACD4E316DF}" presName="hierChild7" presStyleCnt="0"/>
      <dgm:spPr/>
    </dgm:pt>
    <dgm:pt modelId="{CA0999C6-BF75-479C-A270-074595058970}" type="pres">
      <dgm:prSet presAssocID="{05BBDA01-0312-4B69-B398-B305A77ED322}" presName="Name111" presStyleLbl="parChTrans1D2" presStyleIdx="1" presStyleCnt="2"/>
      <dgm:spPr/>
    </dgm:pt>
    <dgm:pt modelId="{C458008D-EAFC-4535-8036-ADC223551A8B}" type="pres">
      <dgm:prSet presAssocID="{9FD67BE7-1DE2-4C4D-B1D3-F7A0789C0ECD}" presName="hierRoot3" presStyleCnt="0">
        <dgm:presLayoutVars>
          <dgm:hierBranch val="init"/>
        </dgm:presLayoutVars>
      </dgm:prSet>
      <dgm:spPr/>
    </dgm:pt>
    <dgm:pt modelId="{B7CB6FC7-9434-43BF-B755-779DC08BB909}" type="pres">
      <dgm:prSet presAssocID="{9FD67BE7-1DE2-4C4D-B1D3-F7A0789C0ECD}" presName="rootComposite3" presStyleCnt="0"/>
      <dgm:spPr/>
    </dgm:pt>
    <dgm:pt modelId="{44F18353-E621-4219-9ED6-8B5C55B8509B}" type="pres">
      <dgm:prSet presAssocID="{9FD67BE7-1DE2-4C4D-B1D3-F7A0789C0ECD}" presName="rootText3" presStyleLbl="asst1" presStyleIdx="1" presStyleCnt="2" custScaleX="222029" custScaleY="196392" custLinFactNeighborX="-700" custLinFactNeighborY="-11572">
        <dgm:presLayoutVars>
          <dgm:chPref val="3"/>
        </dgm:presLayoutVars>
      </dgm:prSet>
      <dgm:spPr/>
    </dgm:pt>
    <dgm:pt modelId="{10E2C02A-D302-48DB-80D5-EC8519C41B74}" type="pres">
      <dgm:prSet presAssocID="{9FD67BE7-1DE2-4C4D-B1D3-F7A0789C0ECD}" presName="rootConnector3" presStyleLbl="asst1" presStyleIdx="1" presStyleCnt="2"/>
      <dgm:spPr/>
    </dgm:pt>
    <dgm:pt modelId="{BCB0C507-E990-42B7-8C3C-3CDEC86952C1}" type="pres">
      <dgm:prSet presAssocID="{9FD67BE7-1DE2-4C4D-B1D3-F7A0789C0ECD}" presName="hierChild6" presStyleCnt="0"/>
      <dgm:spPr/>
    </dgm:pt>
    <dgm:pt modelId="{E9457520-F295-48FE-B177-8623CBF5FDDC}" type="pres">
      <dgm:prSet presAssocID="{A852E773-EEE0-4367-9EAE-F22ABA697B43}" presName="Name37" presStyleLbl="parChTrans1D3" presStyleIdx="0" presStyleCnt="2"/>
      <dgm:spPr/>
    </dgm:pt>
    <dgm:pt modelId="{CF651CA0-9ED4-4C76-96A0-DF4F75F7D5CD}" type="pres">
      <dgm:prSet presAssocID="{9559AB62-77C1-4044-8A52-90EC7C99AC1E}" presName="hierRoot2" presStyleCnt="0">
        <dgm:presLayoutVars>
          <dgm:hierBranch val="init"/>
        </dgm:presLayoutVars>
      </dgm:prSet>
      <dgm:spPr/>
    </dgm:pt>
    <dgm:pt modelId="{432C1333-21BC-4295-B516-15691956BC97}" type="pres">
      <dgm:prSet presAssocID="{9559AB62-77C1-4044-8A52-90EC7C99AC1E}" presName="rootComposite" presStyleCnt="0"/>
      <dgm:spPr/>
    </dgm:pt>
    <dgm:pt modelId="{FD8996A8-2AAB-4D42-B623-3B22E9E3D160}" type="pres">
      <dgm:prSet presAssocID="{9559AB62-77C1-4044-8A52-90EC7C99AC1E}" presName="rootText" presStyleLbl="node3" presStyleIdx="0" presStyleCnt="2" custScaleX="186824" custLinFactNeighborX="5583" custLinFactNeighborY="5361">
        <dgm:presLayoutVars>
          <dgm:chPref val="3"/>
        </dgm:presLayoutVars>
      </dgm:prSet>
      <dgm:spPr/>
    </dgm:pt>
    <dgm:pt modelId="{54DCC49E-F3AC-4E4D-A916-FA10118AA958}" type="pres">
      <dgm:prSet presAssocID="{9559AB62-77C1-4044-8A52-90EC7C99AC1E}" presName="rootConnector" presStyleLbl="node3" presStyleIdx="0" presStyleCnt="2"/>
      <dgm:spPr/>
    </dgm:pt>
    <dgm:pt modelId="{5B32CB43-3D57-4FC9-93F4-ECA1DC7A537F}" type="pres">
      <dgm:prSet presAssocID="{9559AB62-77C1-4044-8A52-90EC7C99AC1E}" presName="hierChild4" presStyleCnt="0"/>
      <dgm:spPr/>
    </dgm:pt>
    <dgm:pt modelId="{ADE2AE83-D728-4A03-A127-E24A2CBC7A7D}" type="pres">
      <dgm:prSet presAssocID="{9559AB62-77C1-4044-8A52-90EC7C99AC1E}" presName="hierChild5" presStyleCnt="0"/>
      <dgm:spPr/>
    </dgm:pt>
    <dgm:pt modelId="{41FEA762-31E1-4CBF-AFE3-74032AC6696E}" type="pres">
      <dgm:prSet presAssocID="{56D8CC63-4466-4E56-88A2-52EC7673C266}" presName="Name37" presStyleLbl="parChTrans1D3" presStyleIdx="1" presStyleCnt="2"/>
      <dgm:spPr/>
    </dgm:pt>
    <dgm:pt modelId="{FD3C3A2B-8583-4CC9-A92E-28D4C36A7BD0}" type="pres">
      <dgm:prSet presAssocID="{CCD6B34D-16F0-49C9-9A57-32F883AC7CA5}" presName="hierRoot2" presStyleCnt="0">
        <dgm:presLayoutVars>
          <dgm:hierBranch val="init"/>
        </dgm:presLayoutVars>
      </dgm:prSet>
      <dgm:spPr/>
    </dgm:pt>
    <dgm:pt modelId="{ACF595CB-A4C6-49E1-9886-E9E4D22529E3}" type="pres">
      <dgm:prSet presAssocID="{CCD6B34D-16F0-49C9-9A57-32F883AC7CA5}" presName="rootComposite" presStyleCnt="0"/>
      <dgm:spPr/>
    </dgm:pt>
    <dgm:pt modelId="{9F897227-701B-47BB-A1C3-8522E9B21213}" type="pres">
      <dgm:prSet presAssocID="{CCD6B34D-16F0-49C9-9A57-32F883AC7CA5}" presName="rootText" presStyleLbl="node3" presStyleIdx="1" presStyleCnt="2" custScaleX="168610" custScaleY="110365" custLinFactX="-100000" custLinFactY="-39697" custLinFactNeighborX="-118673" custLinFactNeighborY="-100000">
        <dgm:presLayoutVars>
          <dgm:chPref val="3"/>
        </dgm:presLayoutVars>
      </dgm:prSet>
      <dgm:spPr/>
    </dgm:pt>
    <dgm:pt modelId="{563ABD3D-C407-4704-B3BC-1D59087B4553}" type="pres">
      <dgm:prSet presAssocID="{CCD6B34D-16F0-49C9-9A57-32F883AC7CA5}" presName="rootConnector" presStyleLbl="node3" presStyleIdx="1" presStyleCnt="2"/>
      <dgm:spPr/>
    </dgm:pt>
    <dgm:pt modelId="{0E9CCEF6-15C9-4601-A7AC-73BEED9BF24B}" type="pres">
      <dgm:prSet presAssocID="{CCD6B34D-16F0-49C9-9A57-32F883AC7CA5}" presName="hierChild4" presStyleCnt="0"/>
      <dgm:spPr/>
    </dgm:pt>
    <dgm:pt modelId="{089A9FB6-9D05-4003-AD7F-3F8AD8A83D87}" type="pres">
      <dgm:prSet presAssocID="{CCD6B34D-16F0-49C9-9A57-32F883AC7CA5}" presName="hierChild5" presStyleCnt="0"/>
      <dgm:spPr/>
    </dgm:pt>
    <dgm:pt modelId="{7C961E23-861D-4BC2-AE97-AF140ACF2614}" type="pres">
      <dgm:prSet presAssocID="{9FD67BE7-1DE2-4C4D-B1D3-F7A0789C0ECD}" presName="hierChild7" presStyleCnt="0"/>
      <dgm:spPr/>
    </dgm:pt>
  </dgm:ptLst>
  <dgm:cxnLst>
    <dgm:cxn modelId="{7A00CD06-89EA-42FB-8A9B-4EDA0811A81A}" type="presOf" srcId="{CCD6B34D-16F0-49C9-9A57-32F883AC7CA5}" destId="{563ABD3D-C407-4704-B3BC-1D59087B4553}" srcOrd="1" destOrd="0" presId="urn:microsoft.com/office/officeart/2005/8/layout/orgChart1"/>
    <dgm:cxn modelId="{A3EF5209-86AB-4336-9BA1-896836F7A523}" type="presOf" srcId="{B23A2144-ED54-4267-9A45-C6ACD4E316DF}" destId="{A0F0ADFB-DB12-4496-941A-0DBA6C3770A2}" srcOrd="0" destOrd="0" presId="urn:microsoft.com/office/officeart/2005/8/layout/orgChart1"/>
    <dgm:cxn modelId="{C5D0B30E-DCF7-4104-9295-8A3C36597EE3}" type="presOf" srcId="{9FD67BE7-1DE2-4C4D-B1D3-F7A0789C0ECD}" destId="{10E2C02A-D302-48DB-80D5-EC8519C41B74}" srcOrd="1" destOrd="0" presId="urn:microsoft.com/office/officeart/2005/8/layout/orgChart1"/>
    <dgm:cxn modelId="{0F220B11-164B-44C1-B2BC-788AF57726CC}" srcId="{9FD67BE7-1DE2-4C4D-B1D3-F7A0789C0ECD}" destId="{CCD6B34D-16F0-49C9-9A57-32F883AC7CA5}" srcOrd="1" destOrd="0" parTransId="{56D8CC63-4466-4E56-88A2-52EC7673C266}" sibTransId="{70254591-8203-4BCD-A4BD-DDCAB7755113}"/>
    <dgm:cxn modelId="{0B14C039-37BF-4D23-B6D6-86E5385E9CD4}" type="presOf" srcId="{B95A6C21-F05B-4FE7-91EC-3C2FCCFE2C1C}" destId="{0FF2B0B0-F87F-4F05-8C90-176A4CE941C2}" srcOrd="0" destOrd="0" presId="urn:microsoft.com/office/officeart/2005/8/layout/orgChart1"/>
    <dgm:cxn modelId="{124E9B6E-AD41-4120-B5BF-C9EF68A291D7}" type="presOf" srcId="{CCD6B34D-16F0-49C9-9A57-32F883AC7CA5}" destId="{9F897227-701B-47BB-A1C3-8522E9B21213}" srcOrd="0" destOrd="0" presId="urn:microsoft.com/office/officeart/2005/8/layout/orgChart1"/>
    <dgm:cxn modelId="{8CCFE173-FD79-48D4-8328-D3023E0ADE8A}" type="presOf" srcId="{B23A2144-ED54-4267-9A45-C6ACD4E316DF}" destId="{8A12F0E6-C195-4987-9617-26733922D288}" srcOrd="1" destOrd="0" presId="urn:microsoft.com/office/officeart/2005/8/layout/orgChart1"/>
    <dgm:cxn modelId="{133DB480-7029-474F-8776-F3D1DC10840B}" type="presOf" srcId="{FADCB46A-6C83-4E5C-B6EB-4F4D955657FB}" destId="{7DCF8AF7-8CFF-4B33-B21D-D436B99BEB69}" srcOrd="0" destOrd="0" presId="urn:microsoft.com/office/officeart/2005/8/layout/orgChart1"/>
    <dgm:cxn modelId="{3250938A-DD3B-4ECF-ADD7-B70BB84564A0}" srcId="{CE5F7C10-15C7-4248-8DD3-A1AF67A377DC}" destId="{FADCB46A-6C83-4E5C-B6EB-4F4D955657FB}" srcOrd="0" destOrd="0" parTransId="{DFCE0935-8A93-4E0E-9125-3BDE4B5FCBD1}" sibTransId="{F39C227A-86C4-4961-8B51-EEFABEBB3B32}"/>
    <dgm:cxn modelId="{C1929192-47FF-4BDB-8FEA-F72DC7AAA1A7}" srcId="{FADCB46A-6C83-4E5C-B6EB-4F4D955657FB}" destId="{9FD67BE7-1DE2-4C4D-B1D3-F7A0789C0ECD}" srcOrd="1" destOrd="0" parTransId="{05BBDA01-0312-4B69-B398-B305A77ED322}" sibTransId="{882AE8A0-6322-43A0-B065-FEA291065D73}"/>
    <dgm:cxn modelId="{F0E3E298-6F3A-4A95-88BA-BC769E57E627}" type="presOf" srcId="{56D8CC63-4466-4E56-88A2-52EC7673C266}" destId="{41FEA762-31E1-4CBF-AFE3-74032AC6696E}" srcOrd="0" destOrd="0" presId="urn:microsoft.com/office/officeart/2005/8/layout/orgChart1"/>
    <dgm:cxn modelId="{1CF2CF9F-64A1-4D39-9F53-F07A7A99377D}" type="presOf" srcId="{9559AB62-77C1-4044-8A52-90EC7C99AC1E}" destId="{FD8996A8-2AAB-4D42-B623-3B22E9E3D160}" srcOrd="0" destOrd="0" presId="urn:microsoft.com/office/officeart/2005/8/layout/orgChart1"/>
    <dgm:cxn modelId="{49AB4DA6-FDB2-4D45-9EB6-18556136FBA0}" type="presOf" srcId="{CE5F7C10-15C7-4248-8DD3-A1AF67A377DC}" destId="{76FFB508-C69C-41C6-BF91-F194FD984066}" srcOrd="0" destOrd="0" presId="urn:microsoft.com/office/officeart/2005/8/layout/orgChart1"/>
    <dgm:cxn modelId="{7C4C4DAB-EB47-4237-A314-3163EEE90A71}" type="presOf" srcId="{A852E773-EEE0-4367-9EAE-F22ABA697B43}" destId="{E9457520-F295-48FE-B177-8623CBF5FDDC}" srcOrd="0" destOrd="0" presId="urn:microsoft.com/office/officeart/2005/8/layout/orgChart1"/>
    <dgm:cxn modelId="{C619EDAE-C65D-419F-9B1C-ACE72AB70DDE}" type="presOf" srcId="{05BBDA01-0312-4B69-B398-B305A77ED322}" destId="{CA0999C6-BF75-479C-A270-074595058970}" srcOrd="0" destOrd="0" presId="urn:microsoft.com/office/officeart/2005/8/layout/orgChart1"/>
    <dgm:cxn modelId="{C03172B2-B32F-4112-BAE5-578F96004674}" type="presOf" srcId="{FADCB46A-6C83-4E5C-B6EB-4F4D955657FB}" destId="{7664E316-ADD3-422A-869A-88F4B568E119}" srcOrd="1" destOrd="0" presId="urn:microsoft.com/office/officeart/2005/8/layout/orgChart1"/>
    <dgm:cxn modelId="{CD0496C4-1B61-4F0C-A236-FB619F4656C1}" type="presOf" srcId="{9FD67BE7-1DE2-4C4D-B1D3-F7A0789C0ECD}" destId="{44F18353-E621-4219-9ED6-8B5C55B8509B}" srcOrd="0" destOrd="0" presId="urn:microsoft.com/office/officeart/2005/8/layout/orgChart1"/>
    <dgm:cxn modelId="{3CB5EACA-B433-4525-BA21-A351DB003B3F}" srcId="{9FD67BE7-1DE2-4C4D-B1D3-F7A0789C0ECD}" destId="{9559AB62-77C1-4044-8A52-90EC7C99AC1E}" srcOrd="0" destOrd="0" parTransId="{A852E773-EEE0-4367-9EAE-F22ABA697B43}" sibTransId="{5556C104-7FEC-4502-9B5C-85B9BDE693A3}"/>
    <dgm:cxn modelId="{E134B8D7-9F9B-43FB-8887-964ED62F6529}" srcId="{FADCB46A-6C83-4E5C-B6EB-4F4D955657FB}" destId="{B23A2144-ED54-4267-9A45-C6ACD4E316DF}" srcOrd="0" destOrd="0" parTransId="{B95A6C21-F05B-4FE7-91EC-3C2FCCFE2C1C}" sibTransId="{82857006-AF07-41A1-9533-CD040D485E8E}"/>
    <dgm:cxn modelId="{01F97BF2-3B21-4276-8B07-3BE3EC3027E8}" type="presOf" srcId="{9559AB62-77C1-4044-8A52-90EC7C99AC1E}" destId="{54DCC49E-F3AC-4E4D-A916-FA10118AA958}" srcOrd="1" destOrd="0" presId="urn:microsoft.com/office/officeart/2005/8/layout/orgChart1"/>
    <dgm:cxn modelId="{646D6631-44A5-4A38-9DC8-9D18F1F0F8B5}" type="presParOf" srcId="{76FFB508-C69C-41C6-BF91-F194FD984066}" destId="{2712ECBE-1533-4FB9-9D77-EA4A71B8657E}" srcOrd="0" destOrd="0" presId="urn:microsoft.com/office/officeart/2005/8/layout/orgChart1"/>
    <dgm:cxn modelId="{5A524147-84B0-462A-AF66-ED2E48DC3B33}" type="presParOf" srcId="{2712ECBE-1533-4FB9-9D77-EA4A71B8657E}" destId="{9D91B853-CE72-4156-9E0C-14C6FA93B433}" srcOrd="0" destOrd="0" presId="urn:microsoft.com/office/officeart/2005/8/layout/orgChart1"/>
    <dgm:cxn modelId="{CA844FAA-636D-42AD-8EED-B715C931B56C}" type="presParOf" srcId="{9D91B853-CE72-4156-9E0C-14C6FA93B433}" destId="{7DCF8AF7-8CFF-4B33-B21D-D436B99BEB69}" srcOrd="0" destOrd="0" presId="urn:microsoft.com/office/officeart/2005/8/layout/orgChart1"/>
    <dgm:cxn modelId="{6E57D6FD-7359-45F9-A14E-A42A19BFC511}" type="presParOf" srcId="{9D91B853-CE72-4156-9E0C-14C6FA93B433}" destId="{7664E316-ADD3-422A-869A-88F4B568E119}" srcOrd="1" destOrd="0" presId="urn:microsoft.com/office/officeart/2005/8/layout/orgChart1"/>
    <dgm:cxn modelId="{3A6D4179-4191-497A-995B-9A7A291FAC46}" type="presParOf" srcId="{2712ECBE-1533-4FB9-9D77-EA4A71B8657E}" destId="{46ADB2C4-652F-4A07-8958-22DB136623F5}" srcOrd="1" destOrd="0" presId="urn:microsoft.com/office/officeart/2005/8/layout/orgChart1"/>
    <dgm:cxn modelId="{E42F8690-2082-4A9B-957C-2062E2947029}" type="presParOf" srcId="{2712ECBE-1533-4FB9-9D77-EA4A71B8657E}" destId="{A77F2E7B-A9C3-4292-8830-232A1CD51572}" srcOrd="2" destOrd="0" presId="urn:microsoft.com/office/officeart/2005/8/layout/orgChart1"/>
    <dgm:cxn modelId="{097AFFFE-2A2F-45BB-8A43-DB26675205F5}" type="presParOf" srcId="{A77F2E7B-A9C3-4292-8830-232A1CD51572}" destId="{0FF2B0B0-F87F-4F05-8C90-176A4CE941C2}" srcOrd="0" destOrd="0" presId="urn:microsoft.com/office/officeart/2005/8/layout/orgChart1"/>
    <dgm:cxn modelId="{E6257DBE-3C29-4F06-A9AA-F3E23F372C48}" type="presParOf" srcId="{A77F2E7B-A9C3-4292-8830-232A1CD51572}" destId="{E25459BE-93E8-43C2-9AA1-D772EB7C66FD}" srcOrd="1" destOrd="0" presId="urn:microsoft.com/office/officeart/2005/8/layout/orgChart1"/>
    <dgm:cxn modelId="{FB97DCFB-1540-42DE-A096-4333323326DB}" type="presParOf" srcId="{E25459BE-93E8-43C2-9AA1-D772EB7C66FD}" destId="{2E258FEA-D365-45BA-BE99-E4AD856D8884}" srcOrd="0" destOrd="0" presId="urn:microsoft.com/office/officeart/2005/8/layout/orgChart1"/>
    <dgm:cxn modelId="{B5B98F00-4271-49E0-B21B-9B062ADB0553}" type="presParOf" srcId="{2E258FEA-D365-45BA-BE99-E4AD856D8884}" destId="{A0F0ADFB-DB12-4496-941A-0DBA6C3770A2}" srcOrd="0" destOrd="0" presId="urn:microsoft.com/office/officeart/2005/8/layout/orgChart1"/>
    <dgm:cxn modelId="{7C58998C-23CC-4791-B73A-F52A35ED033B}" type="presParOf" srcId="{2E258FEA-D365-45BA-BE99-E4AD856D8884}" destId="{8A12F0E6-C195-4987-9617-26733922D288}" srcOrd="1" destOrd="0" presId="urn:microsoft.com/office/officeart/2005/8/layout/orgChart1"/>
    <dgm:cxn modelId="{7D540280-0D46-47BB-88D6-F60E7D5B5331}" type="presParOf" srcId="{E25459BE-93E8-43C2-9AA1-D772EB7C66FD}" destId="{F82AF212-0C46-4EEB-A8DD-FA6960A47063}" srcOrd="1" destOrd="0" presId="urn:microsoft.com/office/officeart/2005/8/layout/orgChart1"/>
    <dgm:cxn modelId="{541475B8-5B13-4EF8-AE72-B9A1F36BE794}" type="presParOf" srcId="{E25459BE-93E8-43C2-9AA1-D772EB7C66FD}" destId="{422802E4-FC94-4977-B41D-30A97BB455E8}" srcOrd="2" destOrd="0" presId="urn:microsoft.com/office/officeart/2005/8/layout/orgChart1"/>
    <dgm:cxn modelId="{3143DC86-F293-4FF6-8545-1E13123BCEA8}" type="presParOf" srcId="{A77F2E7B-A9C3-4292-8830-232A1CD51572}" destId="{CA0999C6-BF75-479C-A270-074595058970}" srcOrd="2" destOrd="0" presId="urn:microsoft.com/office/officeart/2005/8/layout/orgChart1"/>
    <dgm:cxn modelId="{C0198B2A-58ED-4FCA-A696-BC7B2246D666}" type="presParOf" srcId="{A77F2E7B-A9C3-4292-8830-232A1CD51572}" destId="{C458008D-EAFC-4535-8036-ADC223551A8B}" srcOrd="3" destOrd="0" presId="urn:microsoft.com/office/officeart/2005/8/layout/orgChart1"/>
    <dgm:cxn modelId="{B62D3360-9448-4D6F-8D5D-4356C4CA277C}" type="presParOf" srcId="{C458008D-EAFC-4535-8036-ADC223551A8B}" destId="{B7CB6FC7-9434-43BF-B755-779DC08BB909}" srcOrd="0" destOrd="0" presId="urn:microsoft.com/office/officeart/2005/8/layout/orgChart1"/>
    <dgm:cxn modelId="{BC34A45E-6FAD-4E52-9E86-DC3EE0D23B06}" type="presParOf" srcId="{B7CB6FC7-9434-43BF-B755-779DC08BB909}" destId="{44F18353-E621-4219-9ED6-8B5C55B8509B}" srcOrd="0" destOrd="0" presId="urn:microsoft.com/office/officeart/2005/8/layout/orgChart1"/>
    <dgm:cxn modelId="{84AE08AE-F532-4BF0-AC20-679E94B543B7}" type="presParOf" srcId="{B7CB6FC7-9434-43BF-B755-779DC08BB909}" destId="{10E2C02A-D302-48DB-80D5-EC8519C41B74}" srcOrd="1" destOrd="0" presId="urn:microsoft.com/office/officeart/2005/8/layout/orgChart1"/>
    <dgm:cxn modelId="{EC3188DE-B986-429A-9DF7-9320601E7DF6}" type="presParOf" srcId="{C458008D-EAFC-4535-8036-ADC223551A8B}" destId="{BCB0C507-E990-42B7-8C3C-3CDEC86952C1}" srcOrd="1" destOrd="0" presId="urn:microsoft.com/office/officeart/2005/8/layout/orgChart1"/>
    <dgm:cxn modelId="{85BA6F77-011C-4A48-AAD3-3B32D6714E02}" type="presParOf" srcId="{BCB0C507-E990-42B7-8C3C-3CDEC86952C1}" destId="{E9457520-F295-48FE-B177-8623CBF5FDDC}" srcOrd="0" destOrd="0" presId="urn:microsoft.com/office/officeart/2005/8/layout/orgChart1"/>
    <dgm:cxn modelId="{25795868-B49D-40F0-97E5-C778BBE1F15C}" type="presParOf" srcId="{BCB0C507-E990-42B7-8C3C-3CDEC86952C1}" destId="{CF651CA0-9ED4-4C76-96A0-DF4F75F7D5CD}" srcOrd="1" destOrd="0" presId="urn:microsoft.com/office/officeart/2005/8/layout/orgChart1"/>
    <dgm:cxn modelId="{2DA7C0CC-CB07-4CFD-AE9D-E2CE67E42E45}" type="presParOf" srcId="{CF651CA0-9ED4-4C76-96A0-DF4F75F7D5CD}" destId="{432C1333-21BC-4295-B516-15691956BC97}" srcOrd="0" destOrd="0" presId="urn:microsoft.com/office/officeart/2005/8/layout/orgChart1"/>
    <dgm:cxn modelId="{B132256B-B88B-480D-A259-54D71B47DA6C}" type="presParOf" srcId="{432C1333-21BC-4295-B516-15691956BC97}" destId="{FD8996A8-2AAB-4D42-B623-3B22E9E3D160}" srcOrd="0" destOrd="0" presId="urn:microsoft.com/office/officeart/2005/8/layout/orgChart1"/>
    <dgm:cxn modelId="{BA9EFF6A-59E7-4C8E-BBB7-EB57A307C4F1}" type="presParOf" srcId="{432C1333-21BC-4295-B516-15691956BC97}" destId="{54DCC49E-F3AC-4E4D-A916-FA10118AA958}" srcOrd="1" destOrd="0" presId="urn:microsoft.com/office/officeart/2005/8/layout/orgChart1"/>
    <dgm:cxn modelId="{0A6747E0-9A0A-4F04-BE3B-6EE7F574A68C}" type="presParOf" srcId="{CF651CA0-9ED4-4C76-96A0-DF4F75F7D5CD}" destId="{5B32CB43-3D57-4FC9-93F4-ECA1DC7A537F}" srcOrd="1" destOrd="0" presId="urn:microsoft.com/office/officeart/2005/8/layout/orgChart1"/>
    <dgm:cxn modelId="{5DE92B3E-33F5-4000-BB56-9F69A96B2FD7}" type="presParOf" srcId="{CF651CA0-9ED4-4C76-96A0-DF4F75F7D5CD}" destId="{ADE2AE83-D728-4A03-A127-E24A2CBC7A7D}" srcOrd="2" destOrd="0" presId="urn:microsoft.com/office/officeart/2005/8/layout/orgChart1"/>
    <dgm:cxn modelId="{FC28783E-444A-4D87-A6D2-C27DF30F77EF}" type="presParOf" srcId="{BCB0C507-E990-42B7-8C3C-3CDEC86952C1}" destId="{41FEA762-31E1-4CBF-AFE3-74032AC6696E}" srcOrd="2" destOrd="0" presId="urn:microsoft.com/office/officeart/2005/8/layout/orgChart1"/>
    <dgm:cxn modelId="{1CC580BB-CB16-4849-A3DA-A0BF780890B9}" type="presParOf" srcId="{BCB0C507-E990-42B7-8C3C-3CDEC86952C1}" destId="{FD3C3A2B-8583-4CC9-A92E-28D4C36A7BD0}" srcOrd="3" destOrd="0" presId="urn:microsoft.com/office/officeart/2005/8/layout/orgChart1"/>
    <dgm:cxn modelId="{1AF96758-20A4-477D-8CDC-18748EE722B0}" type="presParOf" srcId="{FD3C3A2B-8583-4CC9-A92E-28D4C36A7BD0}" destId="{ACF595CB-A4C6-49E1-9886-E9E4D22529E3}" srcOrd="0" destOrd="0" presId="urn:microsoft.com/office/officeart/2005/8/layout/orgChart1"/>
    <dgm:cxn modelId="{BC57E6E1-7552-4980-B388-26A2E213BDE1}" type="presParOf" srcId="{ACF595CB-A4C6-49E1-9886-E9E4D22529E3}" destId="{9F897227-701B-47BB-A1C3-8522E9B21213}" srcOrd="0" destOrd="0" presId="urn:microsoft.com/office/officeart/2005/8/layout/orgChart1"/>
    <dgm:cxn modelId="{19E796B9-0794-4CEB-98E2-AA673095A481}" type="presParOf" srcId="{ACF595CB-A4C6-49E1-9886-E9E4D22529E3}" destId="{563ABD3D-C407-4704-B3BC-1D59087B4553}" srcOrd="1" destOrd="0" presId="urn:microsoft.com/office/officeart/2005/8/layout/orgChart1"/>
    <dgm:cxn modelId="{B68679F9-C1F4-4F59-A4EB-62F4C6DDC4FC}" type="presParOf" srcId="{FD3C3A2B-8583-4CC9-A92E-28D4C36A7BD0}" destId="{0E9CCEF6-15C9-4601-A7AC-73BEED9BF24B}" srcOrd="1" destOrd="0" presId="urn:microsoft.com/office/officeart/2005/8/layout/orgChart1"/>
    <dgm:cxn modelId="{217F1753-5B8A-45BB-B415-C610EC9366E8}" type="presParOf" srcId="{FD3C3A2B-8583-4CC9-A92E-28D4C36A7BD0}" destId="{089A9FB6-9D05-4003-AD7F-3F8AD8A83D87}" srcOrd="2" destOrd="0" presId="urn:microsoft.com/office/officeart/2005/8/layout/orgChart1"/>
    <dgm:cxn modelId="{9AA881A9-1549-4A76-87EB-8175A5E17AC0}" type="presParOf" srcId="{C458008D-EAFC-4535-8036-ADC223551A8B}" destId="{7C961E23-861D-4BC2-AE97-AF140ACF261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FEA762-31E1-4CBF-AFE3-74032AC6696E}">
      <dsp:nvSpPr>
        <dsp:cNvPr id="0" name=""/>
        <dsp:cNvSpPr/>
      </dsp:nvSpPr>
      <dsp:spPr>
        <a:xfrm>
          <a:off x="3483766" y="1364538"/>
          <a:ext cx="133963" cy="463229"/>
        </a:xfrm>
        <a:custGeom>
          <a:avLst/>
          <a:gdLst/>
          <a:ahLst/>
          <a:cxnLst/>
          <a:rect l="0" t="0" r="0" b="0"/>
          <a:pathLst>
            <a:path>
              <a:moveTo>
                <a:pt x="133963" y="0"/>
              </a:moveTo>
              <a:lnTo>
                <a:pt x="133963" y="463229"/>
              </a:lnTo>
              <a:lnTo>
                <a:pt x="0" y="463229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457520-F295-48FE-B177-8623CBF5FDDC}">
      <dsp:nvSpPr>
        <dsp:cNvPr id="0" name=""/>
        <dsp:cNvSpPr/>
      </dsp:nvSpPr>
      <dsp:spPr>
        <a:xfrm>
          <a:off x="3617729" y="1364538"/>
          <a:ext cx="330244" cy="4543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4368"/>
              </a:lnTo>
              <a:lnTo>
                <a:pt x="330244" y="454368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0999C6-BF75-479C-A270-074595058970}">
      <dsp:nvSpPr>
        <dsp:cNvPr id="0" name=""/>
        <dsp:cNvSpPr/>
      </dsp:nvSpPr>
      <dsp:spPr>
        <a:xfrm>
          <a:off x="2592365" y="417108"/>
          <a:ext cx="99263" cy="5378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7846"/>
              </a:lnTo>
              <a:lnTo>
                <a:pt x="99263" y="537846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F2B0B0-F87F-4F05-8C90-176A4CE941C2}">
      <dsp:nvSpPr>
        <dsp:cNvPr id="0" name=""/>
        <dsp:cNvSpPr/>
      </dsp:nvSpPr>
      <dsp:spPr>
        <a:xfrm>
          <a:off x="2341324" y="417108"/>
          <a:ext cx="251040" cy="336817"/>
        </a:xfrm>
        <a:custGeom>
          <a:avLst/>
          <a:gdLst/>
          <a:ahLst/>
          <a:cxnLst/>
          <a:rect l="0" t="0" r="0" b="0"/>
          <a:pathLst>
            <a:path>
              <a:moveTo>
                <a:pt x="251040" y="0"/>
              </a:moveTo>
              <a:lnTo>
                <a:pt x="251040" y="336817"/>
              </a:lnTo>
              <a:lnTo>
                <a:pt x="0" y="336817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CF8AF7-8CFF-4B33-B21D-D436B99BEB69}">
      <dsp:nvSpPr>
        <dsp:cNvPr id="0" name=""/>
        <dsp:cNvSpPr/>
      </dsp:nvSpPr>
      <dsp:spPr>
        <a:xfrm>
          <a:off x="2175257" y="0"/>
          <a:ext cx="834216" cy="417108"/>
        </a:xfrm>
        <a:prstGeom prst="rect">
          <a:avLst/>
        </a:prstGeom>
        <a:solidFill>
          <a:schemeClr val="accent1">
            <a:lumMod val="20000"/>
            <a:lumOff val="80000"/>
            <a:alpha val="61000"/>
          </a:schemeClr>
        </a:solidFill>
        <a:ln w="19050" cap="flat" cmpd="sng" algn="ctr">
          <a:solidFill>
            <a:schemeClr val="accent4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b="1" kern="1200" dirty="0">
              <a:solidFill>
                <a:schemeClr val="accent4">
                  <a:lumMod val="75000"/>
                </a:schemeClr>
              </a:solidFill>
            </a:rPr>
            <a:t>Eudes</a:t>
          </a:r>
          <a:r>
            <a:rPr lang="fr-FR" sz="1800" b="1" kern="1200" dirty="0">
              <a:solidFill>
                <a:schemeClr val="accent4">
                  <a:lumMod val="75000"/>
                </a:schemeClr>
              </a:solidFill>
            </a:rPr>
            <a:t> </a:t>
          </a:r>
        </a:p>
      </dsp:txBody>
      <dsp:txXfrm>
        <a:off x="2175257" y="0"/>
        <a:ext cx="834216" cy="417108"/>
      </dsp:txXfrm>
    </dsp:sp>
    <dsp:sp modelId="{A0F0ADFB-DB12-4496-941A-0DBA6C3770A2}">
      <dsp:nvSpPr>
        <dsp:cNvPr id="0" name=""/>
        <dsp:cNvSpPr/>
      </dsp:nvSpPr>
      <dsp:spPr>
        <a:xfrm>
          <a:off x="1125362" y="545371"/>
          <a:ext cx="1215961" cy="417108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accent4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b="1" kern="1200" dirty="0">
              <a:solidFill>
                <a:schemeClr val="accent4">
                  <a:lumMod val="75000"/>
                </a:schemeClr>
              </a:solidFill>
            </a:rPr>
            <a:t>Herbert</a:t>
          </a:r>
        </a:p>
      </dsp:txBody>
      <dsp:txXfrm>
        <a:off x="1125362" y="545371"/>
        <a:ext cx="1215961" cy="417108"/>
      </dsp:txXfrm>
    </dsp:sp>
    <dsp:sp modelId="{44F18353-E621-4219-9ED6-8B5C55B8509B}">
      <dsp:nvSpPr>
        <dsp:cNvPr id="0" name=""/>
        <dsp:cNvSpPr/>
      </dsp:nvSpPr>
      <dsp:spPr>
        <a:xfrm>
          <a:off x="2691628" y="545371"/>
          <a:ext cx="1852201" cy="819166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accent4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b="1" kern="1200" dirty="0">
              <a:solidFill>
                <a:schemeClr val="accent4">
                  <a:lumMod val="75000"/>
                </a:schemeClr>
              </a:solidFill>
            </a:rPr>
            <a:t>Hugues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600" b="1" kern="1200" dirty="0">
              <a:solidFill>
                <a:schemeClr val="accent4">
                  <a:lumMod val="75000"/>
                </a:schemeClr>
              </a:solidFill>
            </a:rPr>
            <a:t>∞ </a:t>
          </a:r>
          <a:r>
            <a:rPr lang="fr-FR" sz="1100" b="1" kern="1200" dirty="0">
              <a:solidFill>
                <a:schemeClr val="accent4">
                  <a:lumMod val="75000"/>
                </a:schemeClr>
              </a:solidFill>
            </a:rPr>
            <a:t>(1071) </a:t>
          </a:r>
          <a:r>
            <a:rPr lang="fr-FR" sz="1800" b="1" kern="1200" dirty="0">
              <a:solidFill>
                <a:schemeClr val="accent4">
                  <a:lumMod val="75000"/>
                </a:schemeClr>
              </a:solidFill>
            </a:rPr>
            <a:t>Alburge</a:t>
          </a:r>
          <a:r>
            <a:rPr lang="fr-FR" sz="1600" b="1" kern="1200" dirty="0">
              <a:solidFill>
                <a:schemeClr val="accent4">
                  <a:lumMod val="75000"/>
                </a:schemeClr>
              </a:solidFill>
            </a:rPr>
            <a:t> </a:t>
          </a:r>
        </a:p>
      </dsp:txBody>
      <dsp:txXfrm>
        <a:off x="2691628" y="545371"/>
        <a:ext cx="1852201" cy="819166"/>
      </dsp:txXfrm>
    </dsp:sp>
    <dsp:sp modelId="{FD8996A8-2AAB-4D42-B623-3B22E9E3D160}">
      <dsp:nvSpPr>
        <dsp:cNvPr id="0" name=""/>
        <dsp:cNvSpPr/>
      </dsp:nvSpPr>
      <dsp:spPr>
        <a:xfrm>
          <a:off x="3947974" y="1610352"/>
          <a:ext cx="1558516" cy="417108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accent4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b="1" kern="1200" dirty="0">
              <a:solidFill>
                <a:schemeClr val="accent4">
                  <a:lumMod val="75000"/>
                </a:schemeClr>
              </a:solidFill>
            </a:rPr>
            <a:t>Bencelin</a:t>
          </a:r>
        </a:p>
      </dsp:txBody>
      <dsp:txXfrm>
        <a:off x="3947974" y="1610352"/>
        <a:ext cx="1558516" cy="417108"/>
      </dsp:txXfrm>
    </dsp:sp>
    <dsp:sp modelId="{9F897227-701B-47BB-A1C3-8522E9B21213}">
      <dsp:nvSpPr>
        <dsp:cNvPr id="0" name=""/>
        <dsp:cNvSpPr/>
      </dsp:nvSpPr>
      <dsp:spPr>
        <a:xfrm>
          <a:off x="2077194" y="1597597"/>
          <a:ext cx="1406571" cy="460341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accent4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b="1" kern="1200" dirty="0">
              <a:solidFill>
                <a:schemeClr val="accent4">
                  <a:lumMod val="75000"/>
                </a:schemeClr>
              </a:solidFill>
            </a:rPr>
            <a:t>Gautier</a:t>
          </a:r>
        </a:p>
      </dsp:txBody>
      <dsp:txXfrm>
        <a:off x="2077194" y="1597597"/>
        <a:ext cx="1406571" cy="4603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3AAB7-1BA8-4440-873D-E6C3B56BD939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B366A8-A4E8-42DC-9495-EF885A1705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723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549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334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809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3709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3416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b="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916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800" b="1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03010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9428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>
          <a:xfrm>
            <a:off x="685800" y="4333461"/>
            <a:ext cx="5486400" cy="3667539"/>
          </a:xfrm>
        </p:spPr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30508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9901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3350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  <a:ea typeface="+mn-ea"/>
                <a:cs typeface="+mn-cs"/>
              </a:rPr>
              <a:t>Leur poterie se caractérise par un vernis rouge grésé et par des décors en relief, des « estampilles » d’où le nom de « céramique sigillée ». Ce type de poterie a rencontré un très grand succès et les ateliers d’Argonne, à partir de 120 jusqu’au </a:t>
            </a:r>
            <a:r>
              <a:rPr lang="fr-FR" sz="1200" kern="1200" cap="small" dirty="0">
                <a:solidFill>
                  <a:schemeClr val="tx1"/>
                </a:solidFill>
                <a:effectLst/>
                <a:latin typeface="Garamond" panose="02020404030301010803" pitchFamily="18" charset="0"/>
                <a:ea typeface="+mn-ea"/>
                <a:cs typeface="+mn-cs"/>
              </a:rPr>
              <a:t>iv</a:t>
            </a:r>
            <a:r>
              <a:rPr lang="fr-FR" sz="1200" kern="1200" baseline="30000" dirty="0">
                <a:solidFill>
                  <a:schemeClr val="tx1"/>
                </a:solidFill>
                <a:effectLst/>
                <a:latin typeface="Garamond" panose="02020404030301010803" pitchFamily="18" charset="0"/>
                <a:ea typeface="+mn-ea"/>
                <a:cs typeface="+mn-cs"/>
              </a:rPr>
              <a:t>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  <a:ea typeface="+mn-ea"/>
                <a:cs typeface="+mn-cs"/>
              </a:rPr>
              <a:t> siècle, ont diffusé leurs productions dans le nord de la Gaule, la Belgique, la Bretagne, l’Angleterre, la Germanie et même l’Italie du Nord.</a:t>
            </a:r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63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4362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7543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5083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9950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03450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>
          <a:xfrm>
            <a:off x="503583" y="4400549"/>
            <a:ext cx="5897217" cy="4398893"/>
          </a:xfrm>
        </p:spPr>
        <p:txBody>
          <a:bodyPr/>
          <a:lstStyle/>
          <a:p>
            <a:endParaRPr lang="fr-FR" sz="10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7088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000" b="1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2072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74281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>
          <a:xfrm>
            <a:off x="685800" y="4346712"/>
            <a:ext cx="5363817" cy="3482009"/>
          </a:xfrm>
        </p:spPr>
        <p:txBody>
          <a:bodyPr/>
          <a:lstStyle/>
          <a:p>
            <a:pPr indent="450215" algn="just">
              <a:spcAft>
                <a:spcPts val="0"/>
              </a:spcAft>
            </a:pPr>
            <a:endParaRPr lang="fr-FR" sz="1000" dirty="0">
              <a:effectLst/>
              <a:latin typeface="Garamond" panose="02020404030301010803" pitchFamily="18" charset="0"/>
              <a:ea typeface="Calibri" panose="020F050202020403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77666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>
          <a:xfrm>
            <a:off x="685800" y="4346712"/>
            <a:ext cx="5363817" cy="4108175"/>
          </a:xfrm>
        </p:spPr>
        <p:txBody>
          <a:bodyPr/>
          <a:lstStyle/>
          <a:p>
            <a:endParaRPr lang="fr-FR" sz="10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23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057588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>
          <a:xfrm>
            <a:off x="238539" y="4287149"/>
            <a:ext cx="6520070" cy="4856851"/>
          </a:xfrm>
        </p:spPr>
        <p:txBody>
          <a:bodyPr/>
          <a:lstStyle/>
          <a:p>
            <a:endParaRPr lang="fr-FR" sz="10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24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380080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>
          <a:xfrm>
            <a:off x="397565" y="4287149"/>
            <a:ext cx="6056244" cy="4088225"/>
          </a:xfrm>
        </p:spPr>
        <p:txBody>
          <a:bodyPr/>
          <a:lstStyle/>
          <a:p>
            <a:endParaRPr lang="fr-FR" sz="10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25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56912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     Nous avons encore trace de Rarécourt dans la première moitié du </a:t>
            </a:r>
            <a:r>
              <a:rPr lang="fr-FR" sz="1200" kern="1200" cap="small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xiii</a:t>
            </a:r>
            <a:r>
              <a:rPr lang="fr-FR" sz="1200" kern="1200" baseline="300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siècle. Tout d’abord dans l’obit – on dirait aujourd’hui la notice nécrologique – de l’abbé de Saint-Vanne, Louis de Hierges (1197-1237, 16 juin),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mention</a:t>
            </a:r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  <a:p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de </a:t>
            </a:r>
            <a:r>
              <a:rPr lang="la-Latn" sz="1200" b="1" i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Rahericuria</a:t>
            </a:r>
            <a:r>
              <a:rPr lang="fr-FR" sz="1200" b="1" i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 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;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ensuite dans une charte de l’évêque Raoul de Thourotte (1224-1245) qui confirme à Saint-Vanne la possession de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l’autel de Rarécourt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. 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      Nous sommes ainsi arrivés au milieu du </a:t>
            </a:r>
            <a:r>
              <a:rPr lang="fr-FR" sz="1200" kern="1200" cap="small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xiii</a:t>
            </a:r>
            <a:r>
              <a:rPr lang="fr-FR" sz="1200" kern="1200" baseline="300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siècle, terme de notre voyage de découverte des 600 premières années de Rarécourt. C’est aussi l’époque où se manifeste pour la première fois un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avoué de Rarécourt, Raoul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, avec lequel s’ouvre une nouvelle page, celle de la famille de Rarécourt de La Vallée de Pimodan, qui a fait l’objet d’une publication.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  Il ne me reste plus, en espérant vous avoir permis de découvrir un peu mieux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les origines de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Rarécourt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qu’à vous remercier pour votre patience et votre aimable attention.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808418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4603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    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30351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     Nous avons encore trace de Rarécourt dans la première moitié du </a:t>
            </a:r>
            <a:r>
              <a:rPr lang="fr-FR" sz="1200" kern="1200" cap="small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xiii</a:t>
            </a:r>
            <a:r>
              <a:rPr lang="fr-FR" sz="1200" kern="1200" baseline="300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siècle. Tout d’abord dans l’obit – on dirait aujourd’hui la notice nécrologique – de l’abbé de Saint-Vanne, Louis de Hierges (1197-1237, 16 juin),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mention</a:t>
            </a:r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  <a:p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de </a:t>
            </a:r>
            <a:r>
              <a:rPr lang="la-Latn" sz="1200" b="1" i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Rahericuria</a:t>
            </a:r>
            <a:r>
              <a:rPr lang="fr-FR" sz="1200" b="1" i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 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;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ensuite dans une charte de l’évêque Raoul de Thourotte (1224-1245) qui confirme à Saint-Vanne la possession de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l’autel de Rarécourt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. 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      Nous sommes ainsi arrivés au milieu du </a:t>
            </a:r>
            <a:r>
              <a:rPr lang="fr-FR" sz="1200" kern="1200" cap="small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xiii</a:t>
            </a:r>
            <a:r>
              <a:rPr lang="fr-FR" sz="1200" kern="1200" baseline="300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siècle, terme de notre voyage de découverte des 600 premières années de Rarécourt. C’est aussi l’époque où se manifeste pour la première fois un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avoué de Rarécourt, Raoul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, avec lequel s’ouvre une nouvelle page, celle de la famille de Rarécourt de La Vallée de Pimodan, qui a fait l’objet d’une publication.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  Il ne me reste plus, en espérant vous avoir permis de découvrir un peu mieux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les origines de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Rarécourt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qu’à vous remercier pour votre patience et votre aimable attention.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0753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     Nous avons encore trace de Rarécourt dans la première moitié du </a:t>
            </a:r>
            <a:r>
              <a:rPr lang="fr-FR" sz="1200" kern="1200" cap="small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xiii</a:t>
            </a:r>
            <a:r>
              <a:rPr lang="fr-FR" sz="1200" kern="1200" baseline="300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siècle. Tout d’abord dans l’obit – on dirait aujourd’hui la notice nécrologique – de l’abbé de Saint-Vanne, Louis de Hierges (1197-1237, 16 juin),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mention</a:t>
            </a:r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  <a:p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de </a:t>
            </a:r>
            <a:r>
              <a:rPr lang="la-Latn" sz="1200" b="1" i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Rahericuria</a:t>
            </a:r>
            <a:r>
              <a:rPr lang="fr-FR" sz="1200" b="1" i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 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;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ensuite dans une charte de l’évêque Raoul de Thourotte (1224-1245) qui confirme à Saint-Vanne la possession de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l’autel de Rarécourt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. 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      Nous sommes ainsi arrivés au milieu du </a:t>
            </a:r>
            <a:r>
              <a:rPr lang="fr-FR" sz="1200" kern="1200" cap="small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xiii</a:t>
            </a:r>
            <a:r>
              <a:rPr lang="fr-FR" sz="1200" kern="1200" baseline="300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siècle, terme de notre voyage de découverte des 600 premières années de Rarécourt. C’est aussi l’époque où se manifeste pour la première fois un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avoué de Rarécourt, Raoul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, avec lequel s’ouvre une nouvelle page, celle de la famille de Rarécourt de La Vallée de Pimodan, qui a fait l’objet d’une publication.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  Il ne me reste plus, en espérant vous avoir permis de découvrir un peu mieux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les origines de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Rarécourt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qu’à vous remercier pour votre patience et votre aimable attention.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05569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     Nous avons encore trace de Rarécourt dans la première moitié du </a:t>
            </a:r>
            <a:r>
              <a:rPr lang="fr-FR" sz="1200" kern="1200" cap="small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xiii</a:t>
            </a:r>
            <a:r>
              <a:rPr lang="fr-FR" sz="1200" kern="1200" baseline="300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siècle. Tout d’abord dans l’obit – on dirait aujourd’hui la notice nécrologique – de l’abbé de Saint-Vanne, Louis de Hierges (1197-1237, 16 juin),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mention</a:t>
            </a:r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  <a:p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de </a:t>
            </a:r>
            <a:r>
              <a:rPr lang="la-Latn" sz="1200" b="1" i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Rahericuria</a:t>
            </a:r>
            <a:r>
              <a:rPr lang="fr-FR" sz="1200" b="1" i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 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;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ensuite dans une charte de l’évêque Raoul de Thourotte (1224-1245) qui confirme à Saint-Vanne la possession de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l’autel de Rarécourt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. 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      Nous sommes ainsi arrivés au milieu du </a:t>
            </a:r>
            <a:r>
              <a:rPr lang="fr-FR" sz="1200" kern="1200" cap="small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xiii</a:t>
            </a:r>
            <a:r>
              <a:rPr lang="fr-FR" sz="1200" kern="1200" baseline="300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siècle, terme de notre voyage de découverte des 600 premières années de Rarécourt. C’est aussi l’époque où se manifeste pour la première fois un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avoué de Rarécourt, Raoul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, avec lequel s’ouvre une nouvelle page, celle de la famille de Rarécourt de La Vallée de Pimodan, qui a fait l’objet d’une publication.</a:t>
            </a:r>
          </a:p>
          <a:p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  Il ne me reste plus, en espérant vous avoir permis de découvrir un peu mieux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les origines de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fr-FR" sz="1200" b="1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Rarécourt</a:t>
            </a:r>
            <a:r>
              <a:rPr lang="fr-FR" sz="1200" kern="1200" dirty="0">
                <a:solidFill>
                  <a:schemeClr val="tx1"/>
                </a:solidFill>
                <a:effectLst/>
                <a:latin typeface="Garamond" panose="02020404030301010803" pitchFamily="18" charset="0"/>
              </a:rPr>
              <a:t> qu’à vous remercier pour votre patience et votre aimable attention.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23806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Garamond" panose="02020404030301010803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32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244369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72731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34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331903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B366A8-A4E8-42DC-9495-EF885A170503}" type="slidenum">
              <a:rPr lang="fr-FR" smtClean="0"/>
              <a:t>35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971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EC6394A-67C6-455E-885A-526D38D4D023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B5EE407-A2A4-4250-A0B3-076944E9EA27}" type="slidenum">
              <a:rPr lang="fr-FR" smtClean="0"/>
              <a:t>‹N°›</a:t>
            </a:fld>
            <a:endParaRPr lang="fr-FR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86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394A-67C6-455E-885A-526D38D4D023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EE407-A2A4-4250-A0B3-076944E9EA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37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394A-67C6-455E-885A-526D38D4D023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EE407-A2A4-4250-A0B3-076944E9EA27}" type="slidenum">
              <a:rPr lang="fr-FR" smtClean="0"/>
              <a:t>‹N°›</a:t>
            </a:fld>
            <a:endParaRPr lang="fr-FR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618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394A-67C6-455E-885A-526D38D4D023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EE407-A2A4-4250-A0B3-076944E9EA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74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394A-67C6-455E-885A-526D38D4D023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EE407-A2A4-4250-A0B3-076944E9EA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00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394A-67C6-455E-885A-526D38D4D023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EE407-A2A4-4250-A0B3-076944E9EA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61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394A-67C6-455E-885A-526D38D4D023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EE407-A2A4-4250-A0B3-076944E9EA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655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394A-67C6-455E-885A-526D38D4D023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EE407-A2A4-4250-A0B3-076944E9EA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437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394A-67C6-455E-885A-526D38D4D023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EE407-A2A4-4250-A0B3-076944E9EA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494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394A-67C6-455E-885A-526D38D4D023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EE407-A2A4-4250-A0B3-076944E9EA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6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394A-67C6-455E-885A-526D38D4D023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EE407-A2A4-4250-A0B3-076944E9EA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43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1EC6394A-67C6-455E-885A-526D38D4D023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B5EE407-A2A4-4250-A0B3-076944E9EA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341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25" r:id="rId4"/>
    <p:sldLayoutId id="2147483926" r:id="rId5"/>
    <p:sldLayoutId id="2147483927" r:id="rId6"/>
    <p:sldLayoutId id="2147483928" r:id="rId7"/>
    <p:sldLayoutId id="2147483929" r:id="rId8"/>
    <p:sldLayoutId id="2147483930" r:id="rId9"/>
    <p:sldLayoutId id="2147483931" r:id="rId10"/>
    <p:sldLayoutId id="214748393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4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976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7D18D0-820A-4019-81DD-4C2874ACD1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61825"/>
            <a:ext cx="12192000" cy="4222975"/>
          </a:xfrm>
        </p:spPr>
        <p:txBody>
          <a:bodyPr>
            <a:normAutofit/>
          </a:bodyPr>
          <a:lstStyle/>
          <a:p>
            <a:r>
              <a:rPr lang="fr-FR" sz="11500" b="1" spc="600" dirty="0">
                <a:solidFill>
                  <a:srgbClr val="006600"/>
                </a:solidFill>
                <a:latin typeface="Garamond" panose="02020404030301010803" pitchFamily="18" charset="0"/>
              </a:rPr>
              <a:t>RARÉCOURT</a:t>
            </a:r>
            <a:br>
              <a:rPr lang="fr-FR" b="1" dirty="0">
                <a:solidFill>
                  <a:srgbClr val="663300"/>
                </a:solidFill>
                <a:latin typeface="Garamond" panose="02020404030301010803" pitchFamily="18" charset="0"/>
              </a:rPr>
            </a:br>
            <a:br>
              <a:rPr lang="fr-FR" sz="11500" dirty="0">
                <a:solidFill>
                  <a:srgbClr val="663300"/>
                </a:solidFill>
                <a:latin typeface="Garamond" panose="02020404030301010803" pitchFamily="18" charset="0"/>
              </a:rPr>
            </a:br>
            <a:r>
              <a:rPr lang="fr-FR" sz="6600" b="1" spc="300" dirty="0">
                <a:solidFill>
                  <a:srgbClr val="006600"/>
                </a:solidFill>
                <a:latin typeface="Garamond" panose="02020404030301010803" pitchFamily="18" charset="0"/>
              </a:rPr>
              <a:t>au cours des âges</a:t>
            </a:r>
            <a:endParaRPr lang="fr-FR" sz="3600" b="1" spc="300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35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">
        <p:random/>
      </p:transition>
    </mc:Choice>
    <mc:Fallback xmlns="">
      <p:transition spd="slow" advTm="334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B51536-FEE3-454E-95C4-12FDA5088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096" y="982132"/>
            <a:ext cx="10057502" cy="685303"/>
          </a:xfrm>
        </p:spPr>
        <p:txBody>
          <a:bodyPr>
            <a:normAutofit/>
          </a:bodyPr>
          <a:lstStyle/>
          <a:p>
            <a:pPr algn="just"/>
            <a:r>
              <a:rPr lang="fr-FR" sz="3200" b="1" dirty="0">
                <a:solidFill>
                  <a:srgbClr val="006600"/>
                </a:solidFill>
              </a:rPr>
              <a:t>Argonne</a:t>
            </a:r>
            <a:r>
              <a:rPr lang="fr-FR" sz="3200" dirty="0">
                <a:solidFill>
                  <a:schemeClr val="accent5">
                    <a:lumMod val="50000"/>
                  </a:schemeClr>
                </a:solidFill>
              </a:rPr>
              <a:t> : mot d’origine celte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F7EB03-D165-4483-9F68-48793F474A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1818042"/>
            <a:ext cx="9601196" cy="461503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r-FR" sz="4000" dirty="0">
                <a:solidFill>
                  <a:schemeClr val="accent5">
                    <a:lumMod val="50000"/>
                  </a:schemeClr>
                </a:solidFill>
              </a:rPr>
              <a:t>des mots gaulois dans notre vocabulaire </a:t>
            </a: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:</a:t>
            </a:r>
          </a:p>
          <a:p>
            <a:pPr marL="0" indent="0">
              <a:buNone/>
            </a:pP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	</a:t>
            </a:r>
            <a:r>
              <a:rPr lang="fr-FR" sz="3000" b="1" dirty="0">
                <a:solidFill>
                  <a:srgbClr val="006600"/>
                </a:solidFill>
              </a:rPr>
              <a:t>alouette</a:t>
            </a:r>
            <a:r>
              <a:rPr lang="fr-FR" sz="3400" dirty="0">
                <a:solidFill>
                  <a:srgbClr val="006600"/>
                </a:solidFill>
              </a:rPr>
              <a:t>,</a:t>
            </a:r>
            <a:r>
              <a:rPr lang="fr-FR" dirty="0">
                <a:solidFill>
                  <a:srgbClr val="006600"/>
                </a:solidFill>
              </a:rPr>
              <a:t> 				</a:t>
            </a:r>
            <a:r>
              <a:rPr lang="fr-FR" sz="3000" b="1" dirty="0">
                <a:solidFill>
                  <a:srgbClr val="006600"/>
                </a:solidFill>
              </a:rPr>
              <a:t>arpent</a:t>
            </a:r>
            <a:r>
              <a:rPr lang="fr-FR" sz="4400" dirty="0">
                <a:solidFill>
                  <a:srgbClr val="006600"/>
                </a:solidFill>
              </a:rPr>
              <a:t>, </a:t>
            </a:r>
            <a:endParaRPr lang="fr-FR" dirty="0">
              <a:solidFill>
                <a:srgbClr val="006600"/>
              </a:solidFill>
            </a:endParaRPr>
          </a:p>
          <a:p>
            <a:pPr marL="0" indent="0">
              <a:buNone/>
            </a:pPr>
            <a:r>
              <a:rPr lang="fr-FR" dirty="0">
                <a:solidFill>
                  <a:srgbClr val="006600"/>
                </a:solidFill>
              </a:rPr>
              <a:t>			</a:t>
            </a:r>
            <a:r>
              <a:rPr lang="fr-FR" sz="3000" b="1" dirty="0">
                <a:solidFill>
                  <a:srgbClr val="006600"/>
                </a:solidFill>
              </a:rPr>
              <a:t>auroch</a:t>
            </a:r>
            <a:r>
              <a:rPr lang="fr-FR" dirty="0">
                <a:solidFill>
                  <a:srgbClr val="006600"/>
                </a:solidFill>
              </a:rPr>
              <a:t>,  					</a:t>
            </a:r>
            <a:r>
              <a:rPr lang="fr-FR" sz="3000" b="1" dirty="0">
                <a:solidFill>
                  <a:srgbClr val="006600"/>
                </a:solidFill>
              </a:rPr>
              <a:t>barde</a:t>
            </a:r>
            <a:r>
              <a:rPr lang="fr-FR" dirty="0">
                <a:solidFill>
                  <a:srgbClr val="006600"/>
                </a:solidFill>
              </a:rPr>
              <a:t>, </a:t>
            </a:r>
          </a:p>
          <a:p>
            <a:pPr marL="0" indent="0">
              <a:buNone/>
            </a:pPr>
            <a:r>
              <a:rPr lang="fr-FR" dirty="0">
                <a:solidFill>
                  <a:srgbClr val="006600"/>
                </a:solidFill>
              </a:rPr>
              <a:t>					</a:t>
            </a:r>
            <a:r>
              <a:rPr lang="fr-FR" sz="3000" b="1" dirty="0">
                <a:solidFill>
                  <a:srgbClr val="006600"/>
                </a:solidFill>
              </a:rPr>
              <a:t>bruyère</a:t>
            </a:r>
            <a:r>
              <a:rPr lang="fr-FR" dirty="0">
                <a:solidFill>
                  <a:srgbClr val="006600"/>
                </a:solidFill>
              </a:rPr>
              <a:t>, 				</a:t>
            </a:r>
            <a:r>
              <a:rPr lang="fr-FR" sz="3000" b="1" dirty="0">
                <a:solidFill>
                  <a:srgbClr val="006600"/>
                </a:solidFill>
              </a:rPr>
              <a:t>cervoise</a:t>
            </a:r>
            <a:r>
              <a:rPr lang="fr-FR" dirty="0">
                <a:solidFill>
                  <a:srgbClr val="006600"/>
                </a:solidFill>
              </a:rPr>
              <a:t>, </a:t>
            </a:r>
          </a:p>
          <a:p>
            <a:pPr marL="0" indent="0">
              <a:buNone/>
            </a:pPr>
            <a:r>
              <a:rPr lang="fr-FR" dirty="0">
                <a:solidFill>
                  <a:srgbClr val="006600"/>
                </a:solidFill>
              </a:rPr>
              <a:t>							</a:t>
            </a:r>
            <a:r>
              <a:rPr lang="fr-FR" sz="3000" b="1" dirty="0">
                <a:solidFill>
                  <a:srgbClr val="006600"/>
                </a:solidFill>
              </a:rPr>
              <a:t>charrue</a:t>
            </a:r>
            <a:r>
              <a:rPr lang="fr-FR" dirty="0">
                <a:solidFill>
                  <a:srgbClr val="006600"/>
                </a:solidFill>
              </a:rPr>
              <a:t>, 				</a:t>
            </a:r>
            <a:r>
              <a:rPr lang="fr-FR" sz="2800" b="1" dirty="0">
                <a:solidFill>
                  <a:srgbClr val="006600"/>
                </a:solidFill>
              </a:rPr>
              <a:t>chemin</a:t>
            </a:r>
            <a:r>
              <a:rPr lang="fr-FR" dirty="0">
                <a:solidFill>
                  <a:srgbClr val="006600"/>
                </a:solidFill>
              </a:rPr>
              <a:t>, </a:t>
            </a:r>
          </a:p>
          <a:p>
            <a:pPr marL="0" indent="0">
              <a:buNone/>
            </a:pPr>
            <a:r>
              <a:rPr lang="fr-FR" dirty="0">
                <a:solidFill>
                  <a:srgbClr val="006600"/>
                </a:solidFill>
              </a:rPr>
              <a:t>									</a:t>
            </a:r>
            <a:r>
              <a:rPr lang="fr-FR" sz="2800" b="1" dirty="0">
                <a:solidFill>
                  <a:srgbClr val="006600"/>
                </a:solidFill>
              </a:rPr>
              <a:t>garrot</a:t>
            </a:r>
            <a:r>
              <a:rPr lang="fr-FR" dirty="0">
                <a:solidFill>
                  <a:srgbClr val="006600"/>
                </a:solidFill>
              </a:rPr>
              <a:t>, 					</a:t>
            </a:r>
            <a:r>
              <a:rPr lang="fr-FR" sz="2800" b="1" dirty="0">
                <a:solidFill>
                  <a:srgbClr val="006600"/>
                </a:solidFill>
              </a:rPr>
              <a:t>soc</a:t>
            </a:r>
            <a:r>
              <a:rPr lang="fr-FR" dirty="0">
                <a:solidFill>
                  <a:srgbClr val="006600"/>
                </a:solidFill>
              </a:rPr>
              <a:t>, 	</a:t>
            </a:r>
          </a:p>
          <a:p>
            <a:pPr marL="0" indent="0">
              <a:buNone/>
            </a:pPr>
            <a:r>
              <a:rPr lang="fr-FR" dirty="0">
                <a:solidFill>
                  <a:srgbClr val="006600"/>
                </a:solidFill>
              </a:rPr>
              <a:t>													</a:t>
            </a:r>
            <a:r>
              <a:rPr lang="fr-FR" sz="2800" b="1" dirty="0">
                <a:solidFill>
                  <a:srgbClr val="006600"/>
                </a:solidFill>
              </a:rPr>
              <a:t>vanne</a:t>
            </a:r>
            <a:r>
              <a:rPr lang="fr-FR" dirty="0">
                <a:solidFill>
                  <a:srgbClr val="006600"/>
                </a:solidFill>
              </a:rPr>
              <a:t> etc.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3388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" presetClass="entr" presetSubtype="8" fill="hold" nodeType="afterEffect">
                                  <p:stCondLst>
                                    <p:cond delay="899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175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825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475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275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775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394496-3DFF-40C1-99EB-2E400034B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214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4CAD3E0-F0FD-4E28-A637-067435A43783}"/>
              </a:ext>
            </a:extLst>
          </p:cNvPr>
          <p:cNvSpPr txBox="1"/>
          <p:nvPr/>
        </p:nvSpPr>
        <p:spPr>
          <a:xfrm>
            <a:off x="0" y="1039728"/>
            <a:ext cx="12192000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50000"/>
              </a:lnSpc>
            </a:pPr>
            <a:r>
              <a:rPr lang="fr-FR" sz="6600" b="1" spc="600" dirty="0">
                <a:solidFill>
                  <a:srgbClr val="006600"/>
                </a:solidFill>
                <a:latin typeface="Garamond" panose="02020404030301010803" pitchFamily="18" charset="0"/>
              </a:rPr>
              <a:t>L’ARGONNE </a:t>
            </a:r>
          </a:p>
          <a:p>
            <a:pPr algn="ctr"/>
            <a:r>
              <a:rPr lang="fr-FR" sz="6600" b="1" spc="600" dirty="0">
                <a:solidFill>
                  <a:srgbClr val="006600"/>
                </a:solidFill>
                <a:latin typeface="Garamond" panose="02020404030301010803" pitchFamily="18" charset="0"/>
              </a:rPr>
              <a:t>ET SON PEUPLEMENT</a:t>
            </a:r>
          </a:p>
        </p:txBody>
      </p:sp>
    </p:spTree>
    <p:extLst>
      <p:ext uri="{BB962C8B-B14F-4D97-AF65-F5344CB8AC3E}">
        <p14:creationId xmlns:p14="http://schemas.microsoft.com/office/powerpoint/2010/main" val="55224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14F378-42DF-4D7C-A620-33FBCE7FD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46743" y="246743"/>
            <a:ext cx="12192000" cy="6299200"/>
          </a:xfrm>
        </p:spPr>
        <p:txBody>
          <a:bodyPr>
            <a:normAutofit/>
          </a:bodyPr>
          <a:lstStyle/>
          <a:p>
            <a:pPr marL="457200" lvl="1" indent="0">
              <a:lnSpc>
                <a:spcPct val="160000"/>
              </a:lnSpc>
              <a:buNone/>
            </a:pPr>
            <a:r>
              <a:rPr lang="fr-FR" sz="44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</a:rPr>
              <a:t>à l’origine couverte de </a:t>
            </a:r>
            <a:r>
              <a:rPr lang="fr-FR" sz="4400" b="1" dirty="0">
                <a:solidFill>
                  <a:srgbClr val="006600"/>
                </a:solidFill>
                <a:latin typeface="Garamond" panose="02020404030301010803" pitchFamily="18" charset="0"/>
              </a:rPr>
              <a:t>forêts </a:t>
            </a:r>
            <a:endParaRPr lang="fr-FR" sz="4000" b="1" dirty="0">
              <a:solidFill>
                <a:srgbClr val="006600"/>
              </a:solidFill>
              <a:latin typeface="Garamond" panose="02020404030301010803" pitchFamily="18" charset="0"/>
            </a:endParaRPr>
          </a:p>
          <a:p>
            <a:pPr marL="1371600" lvl="3" indent="0">
              <a:buNone/>
            </a:pPr>
            <a:r>
              <a:rPr lang="fr-FR" sz="40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</a:rPr>
              <a:t>prolongation des </a:t>
            </a:r>
            <a:r>
              <a:rPr lang="fr-FR" sz="4000" b="1" i="1" dirty="0">
                <a:solidFill>
                  <a:srgbClr val="006600"/>
                </a:solidFill>
                <a:latin typeface="Garamond" panose="02020404030301010803" pitchFamily="18" charset="0"/>
              </a:rPr>
              <a:t>Ardennes</a:t>
            </a:r>
          </a:p>
          <a:p>
            <a:pPr marL="1371600" lvl="3" indent="0">
              <a:buNone/>
            </a:pPr>
            <a:endParaRPr lang="fr-FR" sz="2000" b="1" i="1" dirty="0">
              <a:solidFill>
                <a:schemeClr val="accent5">
                  <a:lumMod val="50000"/>
                </a:schemeClr>
              </a:solidFill>
              <a:latin typeface="Garamond" panose="02020404030301010803" pitchFamily="18" charset="0"/>
            </a:endParaRPr>
          </a:p>
          <a:p>
            <a:pPr marL="1371600" lvl="3" indent="0">
              <a:buNone/>
            </a:pPr>
            <a:r>
              <a:rPr lang="fr-FR" sz="32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</a:rPr>
              <a:t>			Jules César : </a:t>
            </a:r>
            <a:endParaRPr lang="fr-FR" sz="3200" b="1" i="1" dirty="0">
              <a:solidFill>
                <a:schemeClr val="accent5">
                  <a:lumMod val="50000"/>
                </a:schemeClr>
              </a:solidFill>
              <a:latin typeface="Garamond" panose="02020404030301010803" pitchFamily="18" charset="0"/>
            </a:endParaRPr>
          </a:p>
          <a:p>
            <a:pPr marL="2286000" lvl="5" indent="0">
              <a:buNone/>
            </a:pPr>
            <a:endParaRPr lang="fr-FR" sz="3200" i="1" dirty="0"/>
          </a:p>
          <a:p>
            <a:pPr marL="2286000" lvl="5" indent="0">
              <a:buNone/>
            </a:pPr>
            <a:endParaRPr lang="fr-FR" sz="3200" i="1" dirty="0"/>
          </a:p>
          <a:p>
            <a:pPr marL="2286000" lvl="5" indent="0" algn="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3200" i="1" dirty="0"/>
              <a:t>							</a:t>
            </a:r>
            <a:endParaRPr lang="fr-FR" sz="2800" dirty="0"/>
          </a:p>
        </p:txBody>
      </p:sp>
      <p:pic>
        <p:nvPicPr>
          <p:cNvPr id="4" name="Image 3" descr="Résultat d’images pour César la guerre des Gaules">
            <a:extLst>
              <a:ext uri="{FF2B5EF4-FFF2-40B4-BE49-F238E27FC236}">
                <a16:creationId xmlns:a16="http://schemas.microsoft.com/office/drawing/2014/main" id="{74A59251-D523-493F-82A6-9A0055C36DFF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74" t="24567" r="20275" b="9689"/>
          <a:stretch/>
        </p:blipFill>
        <p:spPr bwMode="auto">
          <a:xfrm>
            <a:off x="6088743" y="3063306"/>
            <a:ext cx="1560318" cy="17685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359E76D-903D-4C89-8B5D-0E964235BC19}"/>
              </a:ext>
            </a:extLst>
          </p:cNvPr>
          <p:cNvSpPr/>
          <p:nvPr/>
        </p:nvSpPr>
        <p:spPr>
          <a:xfrm>
            <a:off x="2864517" y="5257206"/>
            <a:ext cx="8681012" cy="1022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5" algn="r">
              <a:lnSpc>
                <a:spcPct val="110000"/>
              </a:lnSpc>
            </a:pPr>
            <a:r>
              <a:rPr lang="fr-FR" sz="2800" i="1" dirty="0">
                <a:solidFill>
                  <a:srgbClr val="006600"/>
                </a:solidFill>
              </a:rPr>
              <a:t>La plus grande forêt de toute la Gaule</a:t>
            </a:r>
            <a:endParaRPr lang="fr-FR" sz="2800" dirty="0">
              <a:solidFill>
                <a:srgbClr val="006600"/>
              </a:solidFill>
            </a:endParaRPr>
          </a:p>
          <a:p>
            <a:pPr lvl="5" algn="r">
              <a:lnSpc>
                <a:spcPct val="110000"/>
              </a:lnSpc>
            </a:pPr>
            <a:r>
              <a:rPr lang="fr-FR" sz="2800" i="1" dirty="0">
                <a:solidFill>
                  <a:srgbClr val="006600"/>
                </a:solidFill>
              </a:rPr>
              <a:t>(sur 740 km de long)</a:t>
            </a: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1E8F4409-564D-6638-B3F6-C974095E8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350718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14F378-42DF-4D7C-A620-33FBCE7FD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0"/>
            <a:ext cx="11800114" cy="657497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fr-FR" sz="2800" b="1" dirty="0">
                <a:solidFill>
                  <a:schemeClr val="accent5">
                    <a:lumMod val="75000"/>
                  </a:schemeClr>
                </a:solidFill>
                <a:latin typeface="Garamond" panose="02020404030301010803" pitchFamily="18" charset="0"/>
              </a:rPr>
              <a:t>L’</a:t>
            </a:r>
            <a:r>
              <a:rPr lang="fr-FR" sz="2800" b="1" dirty="0">
                <a:solidFill>
                  <a:srgbClr val="006600"/>
                </a:solidFill>
                <a:latin typeface="Garamond" panose="02020404030301010803" pitchFamily="18" charset="0"/>
              </a:rPr>
              <a:t>Argonne</a:t>
            </a:r>
            <a:r>
              <a:rPr lang="fr-FR" sz="2800" b="1" dirty="0">
                <a:solidFill>
                  <a:srgbClr val="663300"/>
                </a:solidFill>
                <a:latin typeface="Garamond" panose="02020404030301010803" pitchFamily="18" charset="0"/>
              </a:rPr>
              <a:t> </a:t>
            </a:r>
            <a:r>
              <a:rPr lang="fr-FR" sz="2800" dirty="0">
                <a:latin typeface="Garamond" panose="02020404030301010803" pitchFamily="18" charset="0"/>
              </a:rPr>
              <a:t>: </a:t>
            </a:r>
            <a:r>
              <a:rPr lang="fr-FR" sz="3000" b="1" dirty="0">
                <a:solidFill>
                  <a:schemeClr val="accent5">
                    <a:lumMod val="75000"/>
                  </a:schemeClr>
                </a:solidFill>
                <a:latin typeface="Garamond" panose="02020404030301010803" pitchFamily="18" charset="0"/>
              </a:rPr>
              <a:t>le pays de la </a:t>
            </a:r>
            <a:r>
              <a:rPr lang="fr-FR" sz="3000" b="1" dirty="0">
                <a:solidFill>
                  <a:srgbClr val="006600"/>
                </a:solidFill>
                <a:latin typeface="Garamond" panose="02020404030301010803" pitchFamily="18" charset="0"/>
              </a:rPr>
              <a:t>forêt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F806275-0CED-401C-9E44-81116F4A08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28" y="827314"/>
            <a:ext cx="5179448" cy="574765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0C43D00-69E5-4B28-89C2-F79BE01255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855" y="827314"/>
            <a:ext cx="5276420" cy="5568917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22D53109-E889-A7CC-ABFC-8A6CCF90E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45167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50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14F378-42DF-4D7C-A620-33FBCE7FD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3" y="159657"/>
            <a:ext cx="12046857" cy="658948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fr-FR" sz="2800" b="1" dirty="0">
                <a:solidFill>
                  <a:schemeClr val="accent5">
                    <a:lumMod val="75000"/>
                  </a:schemeClr>
                </a:solidFill>
                <a:latin typeface="Garamond" panose="02020404030301010803" pitchFamily="18" charset="0"/>
              </a:rPr>
              <a:t>L’</a:t>
            </a:r>
            <a:r>
              <a:rPr lang="fr-FR" sz="2800" b="1" dirty="0">
                <a:solidFill>
                  <a:srgbClr val="006600"/>
                </a:solidFill>
                <a:latin typeface="Garamond" panose="02020404030301010803" pitchFamily="18" charset="0"/>
              </a:rPr>
              <a:t>Argonne</a:t>
            </a:r>
            <a:r>
              <a:rPr lang="fr-FR" sz="2800" b="1" dirty="0">
                <a:solidFill>
                  <a:srgbClr val="663300"/>
                </a:solidFill>
                <a:latin typeface="Garamond" panose="02020404030301010803" pitchFamily="18" charset="0"/>
              </a:rPr>
              <a:t> </a:t>
            </a:r>
            <a:r>
              <a:rPr lang="fr-FR" sz="2800" dirty="0">
                <a:latin typeface="Garamond" panose="02020404030301010803" pitchFamily="18" charset="0"/>
              </a:rPr>
              <a:t>: </a:t>
            </a:r>
            <a:r>
              <a:rPr lang="fr-FR" sz="3000" b="1" dirty="0">
                <a:solidFill>
                  <a:schemeClr val="accent5">
                    <a:lumMod val="75000"/>
                  </a:schemeClr>
                </a:solidFill>
                <a:latin typeface="Garamond" panose="02020404030301010803" pitchFamily="18" charset="0"/>
              </a:rPr>
              <a:t>le pays de la </a:t>
            </a:r>
            <a:r>
              <a:rPr lang="fr-FR" sz="3000" b="1" dirty="0">
                <a:solidFill>
                  <a:srgbClr val="006600"/>
                </a:solidFill>
                <a:latin typeface="Garamond" panose="02020404030301010803" pitchFamily="18" charset="0"/>
              </a:rPr>
              <a:t>forêt</a:t>
            </a:r>
            <a:r>
              <a:rPr lang="fr-FR" sz="3000" dirty="0">
                <a:latin typeface="Garamond" panose="02020404030301010803" pitchFamily="18" charset="0"/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endParaRPr lang="fr-FR" sz="3000" dirty="0"/>
          </a:p>
        </p:txBody>
      </p:sp>
      <p:pic>
        <p:nvPicPr>
          <p:cNvPr id="4" name="Image 3" descr="Une image contenant nature, extérieur, colline&#10;&#10;Description générée automatiquement">
            <a:extLst>
              <a:ext uri="{FF2B5EF4-FFF2-40B4-BE49-F238E27FC236}">
                <a16:creationId xmlns:a16="http://schemas.microsoft.com/office/drawing/2014/main" id="{0D1E18AD-C517-4073-BC44-A6E6A4A97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698" y="459559"/>
            <a:ext cx="6212363" cy="315489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648ED39B-88A5-4696-94E3-0C0C88C805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80" y="3289391"/>
            <a:ext cx="4663577" cy="3109051"/>
          </a:xfrm>
          <a:prstGeom prst="rect">
            <a:avLst/>
          </a:prstGeom>
        </p:spPr>
      </p:pic>
      <p:pic>
        <p:nvPicPr>
          <p:cNvPr id="14" name="Image 13" descr="Une image contenant extérieur, arbre, herbe, zone&#10;&#10;Description générée automatiquement">
            <a:extLst>
              <a:ext uri="{FF2B5EF4-FFF2-40B4-BE49-F238E27FC236}">
                <a16:creationId xmlns:a16="http://schemas.microsoft.com/office/drawing/2014/main" id="{613ED945-743D-4157-8407-120B57F548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023280"/>
            <a:ext cx="5138058" cy="2153233"/>
          </a:xfrm>
          <a:prstGeom prst="rect">
            <a:avLst/>
          </a:prstGeom>
        </p:spPr>
      </p:pic>
      <p:pic>
        <p:nvPicPr>
          <p:cNvPr id="18" name="Image 17" descr="Une image contenant extérieur, montagne, herbe, champ&#10;&#10;Description générée automatiquement">
            <a:extLst>
              <a:ext uri="{FF2B5EF4-FFF2-40B4-BE49-F238E27FC236}">
                <a16:creationId xmlns:a16="http://schemas.microsoft.com/office/drawing/2014/main" id="{0F85D9FD-7A63-4334-9876-30F6F196D9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13" y="1393371"/>
            <a:ext cx="3988586" cy="162560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F535720C-6AA1-5CDF-C583-EC1C7FD19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189829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14F378-42DF-4D7C-A620-33FBCE7FD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742" y="369333"/>
            <a:ext cx="11945257" cy="64886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800" dirty="0">
                <a:solidFill>
                  <a:srgbClr val="008000"/>
                </a:solidFill>
                <a:latin typeface="Garamond" panose="02020404030301010803" pitchFamily="18" charset="0"/>
              </a:rPr>
              <a:t>      </a:t>
            </a:r>
            <a:r>
              <a:rPr lang="fr-FR" sz="2400" b="1" dirty="0">
                <a:solidFill>
                  <a:srgbClr val="008000"/>
                </a:solidFill>
                <a:latin typeface="Garamond" panose="02020404030301010803" pitchFamily="18" charset="0"/>
              </a:rPr>
              <a:t>L’Argonne </a:t>
            </a:r>
            <a:r>
              <a:rPr lang="fr-FR" sz="2400" dirty="0">
                <a:solidFill>
                  <a:srgbClr val="008000"/>
                </a:solidFill>
                <a:latin typeface="Garamond" panose="02020404030301010803" pitchFamily="18" charset="0"/>
              </a:rPr>
              <a:t>: </a:t>
            </a:r>
            <a:r>
              <a:rPr lang="fr-FR" sz="2800" b="1" dirty="0">
                <a:solidFill>
                  <a:srgbClr val="008000"/>
                </a:solidFill>
                <a:latin typeface="Garamond" panose="02020404030301010803" pitchFamily="18" charset="0"/>
              </a:rPr>
              <a:t>le pays de la forêt</a:t>
            </a:r>
            <a:r>
              <a:rPr lang="fr-FR" sz="3000" dirty="0">
                <a:solidFill>
                  <a:srgbClr val="008000"/>
                </a:solidFill>
                <a:latin typeface="Garamond" panose="02020404030301010803" pitchFamily="18" charset="0"/>
              </a:rPr>
              <a:t>…</a:t>
            </a:r>
          </a:p>
          <a:p>
            <a:pPr marL="0" indent="0">
              <a:lnSpc>
                <a:spcPct val="150000"/>
              </a:lnSpc>
              <a:buNone/>
            </a:pPr>
            <a:endParaRPr lang="fr-FR" sz="3000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FE5C4AE-0EC6-447E-8F8B-13F3D740EF61}"/>
              </a:ext>
            </a:extLst>
          </p:cNvPr>
          <p:cNvSpPr txBox="1"/>
          <p:nvPr/>
        </p:nvSpPr>
        <p:spPr>
          <a:xfrm>
            <a:off x="6850219" y="594007"/>
            <a:ext cx="4492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3200" dirty="0">
                <a:solidFill>
                  <a:srgbClr val="00CC66"/>
                </a:solidFill>
              </a:rPr>
              <a:t>…mais aussi des </a:t>
            </a:r>
            <a:r>
              <a:rPr lang="fr-FR" sz="3200" b="1" dirty="0">
                <a:solidFill>
                  <a:srgbClr val="00B0F0"/>
                </a:solidFill>
                <a:latin typeface="Garamond" panose="02020404030301010803" pitchFamily="18" charset="0"/>
              </a:rPr>
              <a:t>étangs</a:t>
            </a:r>
          </a:p>
        </p:txBody>
      </p:sp>
      <p:pic>
        <p:nvPicPr>
          <p:cNvPr id="13" name="Image 12" descr="Une image contenant extérieur, herbe, eau, rivière&#10;&#10;Description générée automatiquement">
            <a:extLst>
              <a:ext uri="{FF2B5EF4-FFF2-40B4-BE49-F238E27FC236}">
                <a16:creationId xmlns:a16="http://schemas.microsoft.com/office/drawing/2014/main" id="{2F2F80C3-053B-4618-B9AF-17EEADD438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7433" y="4579870"/>
            <a:ext cx="2466975" cy="1847850"/>
          </a:xfrm>
          <a:prstGeom prst="rect">
            <a:avLst/>
          </a:prstGeom>
        </p:spPr>
      </p:pic>
      <p:pic>
        <p:nvPicPr>
          <p:cNvPr id="16" name="Image 15" descr="Une image contenant herbe, extérieur, rivière, eau&#10;&#10;Description générée automatiquement">
            <a:extLst>
              <a:ext uri="{FF2B5EF4-FFF2-40B4-BE49-F238E27FC236}">
                <a16:creationId xmlns:a16="http://schemas.microsoft.com/office/drawing/2014/main" id="{935EBB50-EA12-49BB-B3A8-9023C5214A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366" y="1354205"/>
            <a:ext cx="3273108" cy="2176105"/>
          </a:xfrm>
          <a:prstGeom prst="rect">
            <a:avLst/>
          </a:prstGeom>
        </p:spPr>
      </p:pic>
      <p:pic>
        <p:nvPicPr>
          <p:cNvPr id="19" name="Image 18" descr="Une image contenant herbe, extérieur, rivière, eau&#10;&#10;Description générée automatiquement">
            <a:extLst>
              <a:ext uri="{FF2B5EF4-FFF2-40B4-BE49-F238E27FC236}">
                <a16:creationId xmlns:a16="http://schemas.microsoft.com/office/drawing/2014/main" id="{CD86A7AC-918F-419E-B71B-E313B1913F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81" y="1890715"/>
            <a:ext cx="5342595" cy="4006946"/>
          </a:xfrm>
          <a:prstGeom prst="rect">
            <a:avLst/>
          </a:prstGeom>
        </p:spPr>
      </p:pic>
      <p:pic>
        <p:nvPicPr>
          <p:cNvPr id="21" name="Image 20" descr="Une image contenant extérieur, herbe, arbre, plante&#10;&#10;Description générée automatiquement">
            <a:extLst>
              <a:ext uri="{FF2B5EF4-FFF2-40B4-BE49-F238E27FC236}">
                <a16:creationId xmlns:a16="http://schemas.microsoft.com/office/drawing/2014/main" id="{8D497D87-6DBF-43BB-9520-1C1DB76651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263" y="2784903"/>
            <a:ext cx="1847850" cy="2466975"/>
          </a:xfrm>
          <a:prstGeom prst="rect">
            <a:avLst/>
          </a:prstGeom>
        </p:spPr>
      </p:pic>
      <p:sp>
        <p:nvSpPr>
          <p:cNvPr id="6" name="Titre 1">
            <a:extLst>
              <a:ext uri="{FF2B5EF4-FFF2-40B4-BE49-F238E27FC236}">
                <a16:creationId xmlns:a16="http://schemas.microsoft.com/office/drawing/2014/main" id="{2BACE67A-04DC-A103-0ADB-DDCBE9073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234086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6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11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6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1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14F378-42DF-4D7C-A620-33FBCE7FD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780" y="593469"/>
            <a:ext cx="10899058" cy="56633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dirty="0">
                <a:latin typeface="Garamond" panose="02020404030301010803" pitchFamily="18" charset="0"/>
              </a:rPr>
              <a:t>Le sous-sol de </a:t>
            </a:r>
            <a:r>
              <a:rPr lang="fr-FR" sz="3200" dirty="0">
                <a:solidFill>
                  <a:srgbClr val="663300"/>
                </a:solidFill>
                <a:latin typeface="Garamond" panose="02020404030301010803" pitchFamily="18" charset="0"/>
              </a:rPr>
              <a:t>l’</a:t>
            </a:r>
            <a:r>
              <a:rPr lang="fr-FR" sz="3200" b="1" dirty="0">
                <a:solidFill>
                  <a:srgbClr val="008000"/>
                </a:solidFill>
                <a:latin typeface="Garamond" panose="02020404030301010803" pitchFamily="18" charset="0"/>
              </a:rPr>
              <a:t>Argonne</a:t>
            </a:r>
            <a:endParaRPr lang="fr-FR" sz="3200" dirty="0">
              <a:solidFill>
                <a:srgbClr val="008000"/>
              </a:solidFill>
              <a:latin typeface="Garamond" panose="02020404030301010803" pitchFamily="18" charset="0"/>
            </a:endParaRPr>
          </a:p>
          <a:p>
            <a:pPr marL="457200" lvl="1" indent="0">
              <a:buNone/>
            </a:pPr>
            <a:r>
              <a:rPr lang="fr-FR" sz="2800" dirty="0">
                <a:latin typeface="Garamond" panose="02020404030301010803" pitchFamily="18" charset="0"/>
              </a:rPr>
              <a:t>des</a:t>
            </a:r>
            <a:r>
              <a:rPr lang="fr-FR" sz="2800" i="1" dirty="0">
                <a:latin typeface="Garamond" panose="02020404030301010803" pitchFamily="18" charset="0"/>
              </a:rPr>
              <a:t> </a:t>
            </a:r>
            <a:r>
              <a:rPr lang="fr-FR" sz="2800" dirty="0">
                <a:solidFill>
                  <a:schemeClr val="tx1"/>
                </a:solidFill>
                <a:latin typeface="Garamond" panose="02020404030301010803" pitchFamily="18" charset="0"/>
              </a:rPr>
              <a:t>couches d’</a:t>
            </a:r>
            <a:r>
              <a:rPr lang="fr-F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</a:rPr>
              <a:t>argile</a:t>
            </a:r>
          </a:p>
          <a:p>
            <a:pPr marL="457200" lvl="1" indent="0">
              <a:buNone/>
            </a:pPr>
            <a:r>
              <a:rPr lang="fr-FR" sz="2800" dirty="0">
                <a:latin typeface="Garamond" panose="02020404030301010803" pitchFamily="18" charset="0"/>
              </a:rPr>
              <a:t>	la </a:t>
            </a:r>
            <a:r>
              <a:rPr lang="fr-FR" sz="2800" b="1" dirty="0">
                <a:solidFill>
                  <a:srgbClr val="008000"/>
                </a:solidFill>
                <a:latin typeface="Garamond" panose="02020404030301010803" pitchFamily="18" charset="0"/>
              </a:rPr>
              <a:t>gaize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57009DB-8C95-443C-8416-77F1C06EEED6}"/>
              </a:ext>
            </a:extLst>
          </p:cNvPr>
          <p:cNvSpPr txBox="1"/>
          <p:nvPr/>
        </p:nvSpPr>
        <p:spPr>
          <a:xfrm>
            <a:off x="3172578" y="5305564"/>
            <a:ext cx="4211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latin typeface="Garamond" panose="02020404030301010803" pitchFamily="18" charset="0"/>
              </a:rPr>
              <a:t>l’argile, </a:t>
            </a:r>
            <a:r>
              <a:rPr lang="fr-FR" sz="2800" b="1" dirty="0">
                <a:solidFill>
                  <a:srgbClr val="CC6600"/>
                </a:solidFill>
                <a:latin typeface="Garamond" panose="02020404030301010803" pitchFamily="18" charset="0"/>
              </a:rPr>
              <a:t>trésor de l’Argonne</a:t>
            </a:r>
          </a:p>
        </p:txBody>
      </p:sp>
      <p:pic>
        <p:nvPicPr>
          <p:cNvPr id="19" name="Image 18">
            <a:extLst>
              <a:ext uri="{FF2B5EF4-FFF2-40B4-BE49-F238E27FC236}">
                <a16:creationId xmlns:a16="http://schemas.microsoft.com/office/drawing/2014/main" id="{B64763EA-C44A-427A-B5AA-2B2C642F20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7086" y="369333"/>
            <a:ext cx="1183752" cy="1942092"/>
          </a:xfrm>
          <a:prstGeom prst="rect">
            <a:avLst/>
          </a:prstGeom>
        </p:spPr>
      </p:pic>
      <p:pic>
        <p:nvPicPr>
          <p:cNvPr id="21" name="Image 20" descr="Une image contenant herbe, arbre, extérieur, bâtiment&#10;&#10;Description générée automatiquement">
            <a:extLst>
              <a:ext uri="{FF2B5EF4-FFF2-40B4-BE49-F238E27FC236}">
                <a16:creationId xmlns:a16="http://schemas.microsoft.com/office/drawing/2014/main" id="{729E230C-9847-4AE0-B6DE-275DA37E97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164" y="2540439"/>
            <a:ext cx="4172074" cy="2336361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E1A0A1C1-1B9A-4406-962A-36FFADD0E6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239" y="787652"/>
            <a:ext cx="1610740" cy="1199487"/>
          </a:xfrm>
          <a:prstGeom prst="rect">
            <a:avLst/>
          </a:prstGeom>
        </p:spPr>
      </p:pic>
      <p:pic>
        <p:nvPicPr>
          <p:cNvPr id="25" name="Image 24" descr="Une image contenant arbre, herbe, extérieur, nature&#10;&#10;Description générée automatiquement">
            <a:extLst>
              <a:ext uri="{FF2B5EF4-FFF2-40B4-BE49-F238E27FC236}">
                <a16:creationId xmlns:a16="http://schemas.microsoft.com/office/drawing/2014/main" id="{1E81B140-53EF-47B1-BF86-8980D3F7C7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737" y="3818696"/>
            <a:ext cx="3940577" cy="2645045"/>
          </a:xfrm>
          <a:prstGeom prst="rect">
            <a:avLst/>
          </a:prstGeom>
        </p:spPr>
      </p:pic>
      <p:pic>
        <p:nvPicPr>
          <p:cNvPr id="27" name="Image 26">
            <a:extLst>
              <a:ext uri="{FF2B5EF4-FFF2-40B4-BE49-F238E27FC236}">
                <a16:creationId xmlns:a16="http://schemas.microsoft.com/office/drawing/2014/main" id="{A243B90C-F7DB-4A7F-931C-CA6C0731EC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380" y="1055521"/>
            <a:ext cx="3487107" cy="2336361"/>
          </a:xfrm>
          <a:prstGeom prst="rect">
            <a:avLst/>
          </a:prstGeom>
        </p:spPr>
      </p:pic>
      <p:sp>
        <p:nvSpPr>
          <p:cNvPr id="30" name="ZoneTexte 29">
            <a:extLst>
              <a:ext uri="{FF2B5EF4-FFF2-40B4-BE49-F238E27FC236}">
                <a16:creationId xmlns:a16="http://schemas.microsoft.com/office/drawing/2014/main" id="{BB18C3B8-B5AD-48AB-8B08-9EB04FF61515}"/>
              </a:ext>
            </a:extLst>
          </p:cNvPr>
          <p:cNvSpPr txBox="1"/>
          <p:nvPr/>
        </p:nvSpPr>
        <p:spPr>
          <a:xfrm>
            <a:off x="4728169" y="3818696"/>
            <a:ext cx="27356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latin typeface="Garamond" panose="02020404030301010803" pitchFamily="18" charset="0"/>
              </a:rPr>
              <a:t>des sols peu propices</a:t>
            </a: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75FD40E8-F898-6310-04C6-2FED85DA3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146697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35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35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35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3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B4CAD3E0-F0FD-4E28-A637-067435A43783}"/>
              </a:ext>
            </a:extLst>
          </p:cNvPr>
          <p:cNvSpPr txBox="1"/>
          <p:nvPr/>
        </p:nvSpPr>
        <p:spPr>
          <a:xfrm>
            <a:off x="673510" y="663677"/>
            <a:ext cx="3704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peuplement de l’</a:t>
            </a:r>
            <a:r>
              <a:rPr lang="fr-FR" sz="2000" b="1" dirty="0">
                <a:solidFill>
                  <a:schemeClr val="accent5">
                    <a:lumMod val="50000"/>
                  </a:schemeClr>
                </a:solidFill>
              </a:rPr>
              <a:t>Argonne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509AFB8-CA3E-433F-B3ED-55FB8ECBBAB3}"/>
              </a:ext>
            </a:extLst>
          </p:cNvPr>
          <p:cNvSpPr txBox="1"/>
          <p:nvPr/>
        </p:nvSpPr>
        <p:spPr>
          <a:xfrm>
            <a:off x="2901973" y="1296720"/>
            <a:ext cx="3704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6600"/>
                </a:solidFill>
              </a:rPr>
              <a:t> à la période</a:t>
            </a:r>
            <a:r>
              <a:rPr lang="fr-FR" b="1" dirty="0">
                <a:solidFill>
                  <a:srgbClr val="006600"/>
                </a:solidFill>
              </a:rPr>
              <a:t> </a:t>
            </a:r>
            <a:r>
              <a:rPr lang="fr-FR" sz="2400" b="1" dirty="0">
                <a:solidFill>
                  <a:srgbClr val="006600"/>
                </a:solidFill>
              </a:rPr>
              <a:t>préhistorique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C35D06F-0253-40A3-A296-3D2E58ADB054}"/>
              </a:ext>
            </a:extLst>
          </p:cNvPr>
          <p:cNvSpPr txBox="1"/>
          <p:nvPr/>
        </p:nvSpPr>
        <p:spPr>
          <a:xfrm flipH="1">
            <a:off x="676254" y="3924408"/>
            <a:ext cx="1741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6600"/>
                </a:solidFill>
              </a:rPr>
              <a:t>Paléolithique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17C3DCBC-4ABF-4D77-83C0-9EF60161C7A6}"/>
              </a:ext>
            </a:extLst>
          </p:cNvPr>
          <p:cNvSpPr txBox="1"/>
          <p:nvPr/>
        </p:nvSpPr>
        <p:spPr>
          <a:xfrm flipH="1">
            <a:off x="2901973" y="3893631"/>
            <a:ext cx="20075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b="1" dirty="0">
                <a:solidFill>
                  <a:srgbClr val="336600"/>
                </a:solidFill>
              </a:rPr>
              <a:t>Mésolithique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0A59171A-8595-4987-AFBA-456F04AB1B26}"/>
              </a:ext>
            </a:extLst>
          </p:cNvPr>
          <p:cNvSpPr txBox="1"/>
          <p:nvPr/>
        </p:nvSpPr>
        <p:spPr>
          <a:xfrm>
            <a:off x="696083" y="2671633"/>
            <a:ext cx="893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006600"/>
                </a:solidFill>
              </a:rPr>
              <a:t>- 15000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C3BD9918-8EEC-468D-94E4-384FADED2762}"/>
              </a:ext>
            </a:extLst>
          </p:cNvPr>
          <p:cNvSpPr txBox="1"/>
          <p:nvPr/>
        </p:nvSpPr>
        <p:spPr>
          <a:xfrm>
            <a:off x="1918929" y="2802313"/>
            <a:ext cx="893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006600"/>
                </a:solidFill>
              </a:rPr>
              <a:t>- 12500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9D7EF43F-1E5D-4E30-9950-D9AB0E6ECD43}"/>
              </a:ext>
            </a:extLst>
          </p:cNvPr>
          <p:cNvSpPr txBox="1"/>
          <p:nvPr/>
        </p:nvSpPr>
        <p:spPr>
          <a:xfrm>
            <a:off x="4968241" y="2791064"/>
            <a:ext cx="893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- 6000</a:t>
            </a:r>
          </a:p>
        </p:txBody>
      </p:sp>
      <p:sp>
        <p:nvSpPr>
          <p:cNvPr id="20" name="Flèche : droite 19">
            <a:extLst>
              <a:ext uri="{FF2B5EF4-FFF2-40B4-BE49-F238E27FC236}">
                <a16:creationId xmlns:a16="http://schemas.microsoft.com/office/drawing/2014/main" id="{07A26058-6E84-4AF8-8CE3-192B68307DD8}"/>
              </a:ext>
            </a:extLst>
          </p:cNvPr>
          <p:cNvSpPr/>
          <p:nvPr/>
        </p:nvSpPr>
        <p:spPr>
          <a:xfrm>
            <a:off x="754386" y="3313485"/>
            <a:ext cx="1611265" cy="273455"/>
          </a:xfrm>
          <a:prstGeom prst="right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Flèche : droite 20">
            <a:extLst>
              <a:ext uri="{FF2B5EF4-FFF2-40B4-BE49-F238E27FC236}">
                <a16:creationId xmlns:a16="http://schemas.microsoft.com/office/drawing/2014/main" id="{21C8A181-2CD1-4A4F-9EBE-8E44F364928A}"/>
              </a:ext>
            </a:extLst>
          </p:cNvPr>
          <p:cNvSpPr/>
          <p:nvPr/>
        </p:nvSpPr>
        <p:spPr>
          <a:xfrm>
            <a:off x="2407226" y="3313484"/>
            <a:ext cx="3007737" cy="300854"/>
          </a:xfrm>
          <a:prstGeom prst="right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4707EB9E-F86F-3CFA-D41C-4C3E85879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BF86B753-31F6-9730-B2AD-FACDBA0C28E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38680" y="1529434"/>
            <a:ext cx="5803436" cy="3868957"/>
          </a:xfrm>
          <a:prstGeom prst="rect">
            <a:avLst/>
          </a:prstGeom>
        </p:spPr>
      </p:pic>
      <p:sp>
        <p:nvSpPr>
          <p:cNvPr id="6" name="Flèche : droite 5">
            <a:extLst>
              <a:ext uri="{FF2B5EF4-FFF2-40B4-BE49-F238E27FC236}">
                <a16:creationId xmlns:a16="http://schemas.microsoft.com/office/drawing/2014/main" id="{0BF13BF8-9972-E194-97E8-6C36FE622DA5}"/>
              </a:ext>
            </a:extLst>
          </p:cNvPr>
          <p:cNvSpPr/>
          <p:nvPr/>
        </p:nvSpPr>
        <p:spPr>
          <a:xfrm rot="3080008" flipV="1">
            <a:off x="8502296" y="5209895"/>
            <a:ext cx="477935" cy="195128"/>
          </a:xfrm>
          <a:prstGeom prst="rightArrow">
            <a:avLst/>
          </a:prstGeom>
          <a:solidFill>
            <a:srgbClr val="33660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33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85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5" grpId="0"/>
      <p:bldP spid="16" grpId="0"/>
      <p:bldP spid="18" grpId="0"/>
      <p:bldP spid="19" grpId="0"/>
      <p:bldP spid="22" grpId="0"/>
      <p:bldP spid="20" grpId="0" animBg="1"/>
      <p:bldP spid="21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9CA82A"/>
            </a:gs>
            <a:gs pos="63848">
              <a:srgbClr val="D3DB35"/>
            </a:gs>
            <a:gs pos="54640">
              <a:srgbClr val="E7EC38"/>
            </a:gs>
            <a:gs pos="44000">
              <a:srgbClr val="FFFF3B">
                <a:alpha val="44706"/>
              </a:srgb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B4CAD3E0-F0FD-4E28-A637-067435A43783}"/>
              </a:ext>
            </a:extLst>
          </p:cNvPr>
          <p:cNvSpPr txBox="1"/>
          <p:nvPr/>
        </p:nvSpPr>
        <p:spPr>
          <a:xfrm>
            <a:off x="673510" y="663677"/>
            <a:ext cx="3704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peuplement de l’</a:t>
            </a:r>
            <a:r>
              <a:rPr lang="fr-FR" sz="2000" b="1" dirty="0">
                <a:solidFill>
                  <a:schemeClr val="accent5">
                    <a:lumMod val="50000"/>
                  </a:schemeClr>
                </a:solidFill>
              </a:rPr>
              <a:t>Argonne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509AFB8-CA3E-433F-B3ED-55FB8ECBBAB3}"/>
              </a:ext>
            </a:extLst>
          </p:cNvPr>
          <p:cNvSpPr txBox="1"/>
          <p:nvPr/>
        </p:nvSpPr>
        <p:spPr>
          <a:xfrm>
            <a:off x="2901973" y="1296720"/>
            <a:ext cx="3840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6600"/>
                </a:solidFill>
              </a:rPr>
              <a:t> à la période</a:t>
            </a:r>
            <a:r>
              <a:rPr lang="fr-FR" b="1" dirty="0">
                <a:solidFill>
                  <a:srgbClr val="006600"/>
                </a:solidFill>
              </a:rPr>
              <a:t> </a:t>
            </a:r>
            <a:r>
              <a:rPr lang="fr-FR" sz="2400" b="1" dirty="0">
                <a:solidFill>
                  <a:srgbClr val="006600"/>
                </a:solidFill>
              </a:rPr>
              <a:t>préhistorique</a:t>
            </a:r>
          </a:p>
        </p:txBody>
      </p:sp>
      <p:graphicFrame>
        <p:nvGraphicFramePr>
          <p:cNvPr id="3" name="Objet 2">
            <a:extLst>
              <a:ext uri="{FF2B5EF4-FFF2-40B4-BE49-F238E27FC236}">
                <a16:creationId xmlns:a16="http://schemas.microsoft.com/office/drawing/2014/main" id="{9A9B906D-3C08-4E8B-BD55-34C8DABF274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78327" y="663677"/>
          <a:ext cx="3840163" cy="541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5238582" imgH="7391192" progId="AcroExch.Document.7">
                  <p:embed/>
                </p:oleObj>
              </mc:Choice>
              <mc:Fallback>
                <p:oleObj name="Acrobat Document" r:id="rId3" imgW="5238582" imgH="7391192" progId="AcroExch.Document.7">
                  <p:embed/>
                  <p:pic>
                    <p:nvPicPr>
                      <p:cNvPr id="3" name="Objet 2">
                        <a:extLst>
                          <a:ext uri="{FF2B5EF4-FFF2-40B4-BE49-F238E27FC236}">
                            <a16:creationId xmlns:a16="http://schemas.microsoft.com/office/drawing/2014/main" id="{9A9B906D-3C08-4E8B-BD55-34C8DABF274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678327" y="663677"/>
                        <a:ext cx="3840163" cy="5418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ZoneTexte 3">
            <a:extLst>
              <a:ext uri="{FF2B5EF4-FFF2-40B4-BE49-F238E27FC236}">
                <a16:creationId xmlns:a16="http://schemas.microsoft.com/office/drawing/2014/main" id="{F80B8208-9457-4EAF-B98B-644238B4498B}"/>
              </a:ext>
            </a:extLst>
          </p:cNvPr>
          <p:cNvSpPr txBox="1"/>
          <p:nvPr/>
        </p:nvSpPr>
        <p:spPr>
          <a:xfrm>
            <a:off x="7743476" y="655208"/>
            <a:ext cx="3840163" cy="5530646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F66052ED-65F5-4AC4-B343-4485A4186699}"/>
              </a:ext>
            </a:extLst>
          </p:cNvPr>
          <p:cNvSpPr/>
          <p:nvPr/>
        </p:nvSpPr>
        <p:spPr>
          <a:xfrm rot="10478868" flipV="1">
            <a:off x="10231226" y="1959474"/>
            <a:ext cx="45719" cy="5196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Hexagone 10">
            <a:extLst>
              <a:ext uri="{FF2B5EF4-FFF2-40B4-BE49-F238E27FC236}">
                <a16:creationId xmlns:a16="http://schemas.microsoft.com/office/drawing/2014/main" id="{0831C870-B8BC-4348-917D-127CE4E92168}"/>
              </a:ext>
            </a:extLst>
          </p:cNvPr>
          <p:cNvSpPr/>
          <p:nvPr/>
        </p:nvSpPr>
        <p:spPr>
          <a:xfrm rot="11415697" flipV="1">
            <a:off x="9686396" y="4660764"/>
            <a:ext cx="45719" cy="5196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A723304-92F1-41CA-A957-F50DA2052042}"/>
              </a:ext>
            </a:extLst>
          </p:cNvPr>
          <p:cNvSpPr txBox="1"/>
          <p:nvPr/>
        </p:nvSpPr>
        <p:spPr>
          <a:xfrm>
            <a:off x="9623897" y="1637956"/>
            <a:ext cx="18012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6600"/>
                </a:solidFill>
              </a:rPr>
              <a:t>Verrières</a:t>
            </a:r>
            <a:r>
              <a:rPr lang="fr-FR" sz="1400" dirty="0">
                <a:solidFill>
                  <a:srgbClr val="006600"/>
                </a:solidFill>
              </a:rPr>
              <a:t>-en-Hesse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1A9B915-7169-49B4-BF88-1B18BF378AA1}"/>
              </a:ext>
            </a:extLst>
          </p:cNvPr>
          <p:cNvSpPr txBox="1"/>
          <p:nvPr/>
        </p:nvSpPr>
        <p:spPr>
          <a:xfrm>
            <a:off x="8942321" y="4716384"/>
            <a:ext cx="794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336600"/>
                </a:solidFill>
              </a:rPr>
              <a:t>Lavoye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C35D06F-0253-40A3-A296-3D2E58ADB054}"/>
              </a:ext>
            </a:extLst>
          </p:cNvPr>
          <p:cNvSpPr txBox="1"/>
          <p:nvPr/>
        </p:nvSpPr>
        <p:spPr>
          <a:xfrm flipH="1">
            <a:off x="434798" y="3717408"/>
            <a:ext cx="1520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006600"/>
                </a:solidFill>
              </a:rPr>
              <a:t>Paléolithique 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17C3DCBC-4ABF-4D77-83C0-9EF60161C7A6}"/>
              </a:ext>
            </a:extLst>
          </p:cNvPr>
          <p:cNvSpPr txBox="1"/>
          <p:nvPr/>
        </p:nvSpPr>
        <p:spPr>
          <a:xfrm flipH="1">
            <a:off x="1914542" y="3933886"/>
            <a:ext cx="1520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rgbClr val="336600"/>
                </a:solidFill>
              </a:rPr>
              <a:t>Mésolithique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4BC70685-8942-4908-8C8D-CC378593BF5E}"/>
              </a:ext>
            </a:extLst>
          </p:cNvPr>
          <p:cNvSpPr txBox="1"/>
          <p:nvPr/>
        </p:nvSpPr>
        <p:spPr>
          <a:xfrm flipH="1">
            <a:off x="4119302" y="4054788"/>
            <a:ext cx="1407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rgbClr val="336600"/>
                </a:solidFill>
              </a:rPr>
              <a:t>Néolithique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0A59171A-8595-4987-AFBA-456F04AB1B26}"/>
              </a:ext>
            </a:extLst>
          </p:cNvPr>
          <p:cNvSpPr txBox="1"/>
          <p:nvPr/>
        </p:nvSpPr>
        <p:spPr>
          <a:xfrm>
            <a:off x="544986" y="2620529"/>
            <a:ext cx="893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- 15000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C3BD9918-8EEC-468D-94E4-384FADED2762}"/>
              </a:ext>
            </a:extLst>
          </p:cNvPr>
          <p:cNvSpPr txBox="1"/>
          <p:nvPr/>
        </p:nvSpPr>
        <p:spPr>
          <a:xfrm>
            <a:off x="1335243" y="2813318"/>
            <a:ext cx="893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- 12500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9D7EF43F-1E5D-4E30-9950-D9AB0E6ECD43}"/>
              </a:ext>
            </a:extLst>
          </p:cNvPr>
          <p:cNvSpPr txBox="1"/>
          <p:nvPr/>
        </p:nvSpPr>
        <p:spPr>
          <a:xfrm>
            <a:off x="3499308" y="2595287"/>
            <a:ext cx="893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- 6000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A084DEB0-FB83-4E96-8912-12B469DD3FDF}"/>
              </a:ext>
            </a:extLst>
          </p:cNvPr>
          <p:cNvSpPr txBox="1"/>
          <p:nvPr/>
        </p:nvSpPr>
        <p:spPr>
          <a:xfrm>
            <a:off x="5651097" y="2846392"/>
            <a:ext cx="893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- 2200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269DA298-94B9-4C6C-877A-82676AF36BE5}"/>
              </a:ext>
            </a:extLst>
          </p:cNvPr>
          <p:cNvSpPr txBox="1"/>
          <p:nvPr/>
        </p:nvSpPr>
        <p:spPr>
          <a:xfrm>
            <a:off x="6518970" y="2595856"/>
            <a:ext cx="86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- 800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18A5AC7C-471B-49BB-B910-59F00C39B321}"/>
              </a:ext>
            </a:extLst>
          </p:cNvPr>
          <p:cNvSpPr txBox="1"/>
          <p:nvPr/>
        </p:nvSpPr>
        <p:spPr>
          <a:xfrm>
            <a:off x="7259210" y="2721124"/>
            <a:ext cx="543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- 50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F1007CCF-BC2E-4210-A29D-B25E37CAB378}"/>
              </a:ext>
            </a:extLst>
          </p:cNvPr>
          <p:cNvSpPr txBox="1"/>
          <p:nvPr/>
        </p:nvSpPr>
        <p:spPr>
          <a:xfrm flipH="1">
            <a:off x="5920863" y="4199450"/>
            <a:ext cx="1012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rgbClr val="336600"/>
                </a:solidFill>
              </a:rPr>
              <a:t>Âge du </a:t>
            </a:r>
            <a:r>
              <a:rPr lang="fr-FR" b="1" dirty="0">
                <a:solidFill>
                  <a:srgbClr val="006600"/>
                </a:solidFill>
              </a:rPr>
              <a:t>Bronze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A99A986E-2785-4DF0-A1A3-1D41CCB524D2}"/>
              </a:ext>
            </a:extLst>
          </p:cNvPr>
          <p:cNvSpPr txBox="1"/>
          <p:nvPr/>
        </p:nvSpPr>
        <p:spPr>
          <a:xfrm flipH="1">
            <a:off x="6853593" y="4589010"/>
            <a:ext cx="1012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rgbClr val="006600"/>
                </a:solidFill>
              </a:rPr>
              <a:t>Âge du Fer</a:t>
            </a:r>
          </a:p>
        </p:txBody>
      </p:sp>
      <p:sp>
        <p:nvSpPr>
          <p:cNvPr id="30" name="Hexagone 29">
            <a:extLst>
              <a:ext uri="{FF2B5EF4-FFF2-40B4-BE49-F238E27FC236}">
                <a16:creationId xmlns:a16="http://schemas.microsoft.com/office/drawing/2014/main" id="{A1D222AC-F903-4D38-9A87-E97EC4FD6799}"/>
              </a:ext>
            </a:extLst>
          </p:cNvPr>
          <p:cNvSpPr/>
          <p:nvPr/>
        </p:nvSpPr>
        <p:spPr>
          <a:xfrm rot="8645438" flipV="1">
            <a:off x="8047289" y="4382665"/>
            <a:ext cx="45719" cy="5196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22EE2C03-ABF6-40F6-ABDC-64B0D0563754}"/>
              </a:ext>
            </a:extLst>
          </p:cNvPr>
          <p:cNvSpPr txBox="1"/>
          <p:nvPr/>
        </p:nvSpPr>
        <p:spPr>
          <a:xfrm>
            <a:off x="7978140" y="4017681"/>
            <a:ext cx="964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6600"/>
                </a:solidFill>
              </a:rPr>
              <a:t>Beaulieu</a:t>
            </a:r>
          </a:p>
        </p:txBody>
      </p:sp>
      <p:sp>
        <p:nvSpPr>
          <p:cNvPr id="33" name="Flèche : droite 32">
            <a:extLst>
              <a:ext uri="{FF2B5EF4-FFF2-40B4-BE49-F238E27FC236}">
                <a16:creationId xmlns:a16="http://schemas.microsoft.com/office/drawing/2014/main" id="{828F0F34-C197-49C6-82E0-B384A0C16451}"/>
              </a:ext>
            </a:extLst>
          </p:cNvPr>
          <p:cNvSpPr/>
          <p:nvPr/>
        </p:nvSpPr>
        <p:spPr>
          <a:xfrm>
            <a:off x="754386" y="3346952"/>
            <a:ext cx="989493" cy="213828"/>
          </a:xfrm>
          <a:prstGeom prst="right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Flèche : droite 33">
            <a:extLst>
              <a:ext uri="{FF2B5EF4-FFF2-40B4-BE49-F238E27FC236}">
                <a16:creationId xmlns:a16="http://schemas.microsoft.com/office/drawing/2014/main" id="{96E98B04-DDD3-46A3-A11A-66C5D6D12EBA}"/>
              </a:ext>
            </a:extLst>
          </p:cNvPr>
          <p:cNvSpPr/>
          <p:nvPr/>
        </p:nvSpPr>
        <p:spPr>
          <a:xfrm>
            <a:off x="1746901" y="3346952"/>
            <a:ext cx="2306815" cy="192314"/>
          </a:xfrm>
          <a:prstGeom prst="right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5" name="Flèche : droite 34">
            <a:extLst>
              <a:ext uri="{FF2B5EF4-FFF2-40B4-BE49-F238E27FC236}">
                <a16:creationId xmlns:a16="http://schemas.microsoft.com/office/drawing/2014/main" id="{0C78990E-FCA1-4DC7-B4B1-4BE9DAE9A49A}"/>
              </a:ext>
            </a:extLst>
          </p:cNvPr>
          <p:cNvSpPr/>
          <p:nvPr/>
        </p:nvSpPr>
        <p:spPr>
          <a:xfrm>
            <a:off x="4060411" y="3346951"/>
            <a:ext cx="2136962" cy="192315"/>
          </a:xfrm>
          <a:prstGeom prst="right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Flèche : droite 35">
            <a:extLst>
              <a:ext uri="{FF2B5EF4-FFF2-40B4-BE49-F238E27FC236}">
                <a16:creationId xmlns:a16="http://schemas.microsoft.com/office/drawing/2014/main" id="{4866536B-3C3D-41EF-9D23-83F72CE84B2A}"/>
              </a:ext>
            </a:extLst>
          </p:cNvPr>
          <p:cNvSpPr/>
          <p:nvPr/>
        </p:nvSpPr>
        <p:spPr>
          <a:xfrm>
            <a:off x="6197373" y="3346952"/>
            <a:ext cx="766284" cy="213828"/>
          </a:xfrm>
          <a:prstGeom prst="right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Flèche : droite 36">
            <a:extLst>
              <a:ext uri="{FF2B5EF4-FFF2-40B4-BE49-F238E27FC236}">
                <a16:creationId xmlns:a16="http://schemas.microsoft.com/office/drawing/2014/main" id="{17A95D48-D844-4587-9F9C-A66C114897CE}"/>
              </a:ext>
            </a:extLst>
          </p:cNvPr>
          <p:cNvSpPr/>
          <p:nvPr/>
        </p:nvSpPr>
        <p:spPr>
          <a:xfrm>
            <a:off x="6934854" y="3346952"/>
            <a:ext cx="773403" cy="192314"/>
          </a:xfrm>
          <a:prstGeom prst="right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24A4925-CB63-512A-1E84-3F1138924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135540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4" grpId="0" animBg="1"/>
      <p:bldP spid="10" grpId="0" animBg="1"/>
      <p:bldP spid="11" grpId="0" animBg="1"/>
      <p:bldP spid="6" grpId="0"/>
      <p:bldP spid="8" grpId="0"/>
      <p:bldP spid="15" grpId="0"/>
      <p:bldP spid="16" grpId="0"/>
      <p:bldP spid="17" grpId="0"/>
      <p:bldP spid="18" grpId="0"/>
      <p:bldP spid="19" grpId="0"/>
      <p:bldP spid="22" grpId="0"/>
      <p:bldP spid="24" grpId="0"/>
      <p:bldP spid="26" grpId="0"/>
      <p:bldP spid="27" grpId="0"/>
      <p:bldP spid="28" grpId="0"/>
      <p:bldP spid="29" grpId="0"/>
      <p:bldP spid="30" grpId="0" animBg="1"/>
      <p:bldP spid="31" grpId="0"/>
      <p:bldP spid="35" grpId="0" animBg="1"/>
      <p:bldP spid="36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9CA82A"/>
            </a:gs>
            <a:gs pos="63848">
              <a:srgbClr val="D3DB35"/>
            </a:gs>
            <a:gs pos="54640">
              <a:srgbClr val="E7EC38"/>
            </a:gs>
            <a:gs pos="44000">
              <a:srgbClr val="FFFF3B">
                <a:alpha val="44706"/>
              </a:srgb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B4CAD3E0-F0FD-4E28-A637-067435A43783}"/>
              </a:ext>
            </a:extLst>
          </p:cNvPr>
          <p:cNvSpPr txBox="1"/>
          <p:nvPr/>
        </p:nvSpPr>
        <p:spPr>
          <a:xfrm>
            <a:off x="855748" y="939291"/>
            <a:ext cx="3704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peuplement de l’</a:t>
            </a:r>
            <a:r>
              <a:rPr lang="fr-FR" sz="2000" b="1" dirty="0">
                <a:solidFill>
                  <a:schemeClr val="accent5">
                    <a:lumMod val="50000"/>
                  </a:schemeClr>
                </a:solidFill>
              </a:rPr>
              <a:t>Argonne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509AFB8-CA3E-433F-B3ED-55FB8ECBBAB3}"/>
              </a:ext>
            </a:extLst>
          </p:cNvPr>
          <p:cNvSpPr txBox="1"/>
          <p:nvPr/>
        </p:nvSpPr>
        <p:spPr>
          <a:xfrm>
            <a:off x="2847605" y="1611872"/>
            <a:ext cx="36125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5DA2"/>
                </a:solidFill>
              </a:rPr>
              <a:t>à la </a:t>
            </a:r>
            <a:r>
              <a:rPr lang="fr-FR" sz="2000" b="1" dirty="0">
                <a:solidFill>
                  <a:srgbClr val="000099"/>
                </a:solidFill>
              </a:rPr>
              <a:t>période</a:t>
            </a:r>
            <a:r>
              <a:rPr lang="fr-FR" b="1" dirty="0">
                <a:solidFill>
                  <a:srgbClr val="005DA2"/>
                </a:solidFill>
              </a:rPr>
              <a:t> </a:t>
            </a:r>
            <a:r>
              <a:rPr lang="fr-FR" sz="2400" b="1" dirty="0">
                <a:solidFill>
                  <a:srgbClr val="005DA2"/>
                </a:solidFill>
              </a:rPr>
              <a:t>gallo-romaine</a:t>
            </a:r>
          </a:p>
        </p:txBody>
      </p:sp>
      <p:graphicFrame>
        <p:nvGraphicFramePr>
          <p:cNvPr id="3" name="Objet 2">
            <a:extLst>
              <a:ext uri="{FF2B5EF4-FFF2-40B4-BE49-F238E27FC236}">
                <a16:creationId xmlns:a16="http://schemas.microsoft.com/office/drawing/2014/main" id="{9A9B906D-3C08-4E8B-BD55-34C8DABF274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78327" y="663677"/>
          <a:ext cx="3840163" cy="541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5238582" imgH="7391192" progId="AcroExch.Document.7">
                  <p:embed/>
                </p:oleObj>
              </mc:Choice>
              <mc:Fallback>
                <p:oleObj name="Acrobat Document" r:id="rId3" imgW="5238582" imgH="7391192" progId="AcroExch.Document.7">
                  <p:embed/>
                  <p:pic>
                    <p:nvPicPr>
                      <p:cNvPr id="3" name="Objet 2">
                        <a:extLst>
                          <a:ext uri="{FF2B5EF4-FFF2-40B4-BE49-F238E27FC236}">
                            <a16:creationId xmlns:a16="http://schemas.microsoft.com/office/drawing/2014/main" id="{9A9B906D-3C08-4E8B-BD55-34C8DABF274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678327" y="663677"/>
                        <a:ext cx="3840163" cy="5418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ZoneTexte 3">
            <a:extLst>
              <a:ext uri="{FF2B5EF4-FFF2-40B4-BE49-F238E27FC236}">
                <a16:creationId xmlns:a16="http://schemas.microsoft.com/office/drawing/2014/main" id="{F80B8208-9457-4EAF-B98B-644238B4498B}"/>
              </a:ext>
            </a:extLst>
          </p:cNvPr>
          <p:cNvSpPr txBox="1"/>
          <p:nvPr/>
        </p:nvSpPr>
        <p:spPr>
          <a:xfrm>
            <a:off x="7703815" y="685482"/>
            <a:ext cx="3840163" cy="5530646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F66052ED-65F5-4AC4-B343-4485A4186699}"/>
              </a:ext>
            </a:extLst>
          </p:cNvPr>
          <p:cNvSpPr/>
          <p:nvPr/>
        </p:nvSpPr>
        <p:spPr>
          <a:xfrm rot="10478868" flipV="1">
            <a:off x="10231226" y="1959474"/>
            <a:ext cx="45719" cy="5196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Hexagone 10">
            <a:extLst>
              <a:ext uri="{FF2B5EF4-FFF2-40B4-BE49-F238E27FC236}">
                <a16:creationId xmlns:a16="http://schemas.microsoft.com/office/drawing/2014/main" id="{0831C870-B8BC-4348-917D-127CE4E92168}"/>
              </a:ext>
            </a:extLst>
          </p:cNvPr>
          <p:cNvSpPr/>
          <p:nvPr/>
        </p:nvSpPr>
        <p:spPr>
          <a:xfrm rot="11415697" flipV="1">
            <a:off x="9686396" y="4660764"/>
            <a:ext cx="45719" cy="5196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A723304-92F1-41CA-A957-F50DA2052042}"/>
              </a:ext>
            </a:extLst>
          </p:cNvPr>
          <p:cNvSpPr txBox="1"/>
          <p:nvPr/>
        </p:nvSpPr>
        <p:spPr>
          <a:xfrm>
            <a:off x="9636781" y="1706670"/>
            <a:ext cx="18012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6600"/>
                </a:solidFill>
              </a:rPr>
              <a:t>Verrières</a:t>
            </a:r>
            <a:r>
              <a:rPr lang="fr-FR" sz="1400" dirty="0">
                <a:solidFill>
                  <a:srgbClr val="006600"/>
                </a:solidFill>
              </a:rPr>
              <a:t>-en-Hesse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1A9B915-7169-49B4-BF88-1B18BF378AA1}"/>
              </a:ext>
            </a:extLst>
          </p:cNvPr>
          <p:cNvSpPr txBox="1"/>
          <p:nvPr/>
        </p:nvSpPr>
        <p:spPr>
          <a:xfrm>
            <a:off x="8942320" y="4625609"/>
            <a:ext cx="832910" cy="309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6600"/>
                </a:solidFill>
              </a:rPr>
              <a:t>Lavoye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0A59171A-8595-4987-AFBA-456F04AB1B26}"/>
              </a:ext>
            </a:extLst>
          </p:cNvPr>
          <p:cNvSpPr txBox="1"/>
          <p:nvPr/>
        </p:nvSpPr>
        <p:spPr>
          <a:xfrm>
            <a:off x="1863037" y="3024324"/>
            <a:ext cx="547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006600"/>
                </a:solidFill>
              </a:rPr>
              <a:t>- 50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C3BD9918-8EEC-468D-94E4-384FADED2762}"/>
              </a:ext>
            </a:extLst>
          </p:cNvPr>
          <p:cNvSpPr txBox="1"/>
          <p:nvPr/>
        </p:nvSpPr>
        <p:spPr>
          <a:xfrm>
            <a:off x="4292153" y="2954992"/>
            <a:ext cx="1170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006600"/>
                </a:solidFill>
              </a:rPr>
              <a:t>Ve</a:t>
            </a:r>
            <a:r>
              <a:rPr lang="fr-FR" b="1" dirty="0">
                <a:solidFill>
                  <a:srgbClr val="336600"/>
                </a:solidFill>
              </a:rPr>
              <a:t> siècle</a:t>
            </a:r>
          </a:p>
        </p:txBody>
      </p:sp>
      <p:sp>
        <p:nvSpPr>
          <p:cNvPr id="30" name="Hexagone 29">
            <a:extLst>
              <a:ext uri="{FF2B5EF4-FFF2-40B4-BE49-F238E27FC236}">
                <a16:creationId xmlns:a16="http://schemas.microsoft.com/office/drawing/2014/main" id="{A1D222AC-F903-4D38-9A87-E97EC4FD6799}"/>
              </a:ext>
            </a:extLst>
          </p:cNvPr>
          <p:cNvSpPr/>
          <p:nvPr/>
        </p:nvSpPr>
        <p:spPr>
          <a:xfrm rot="8645438" flipV="1">
            <a:off x="8047289" y="4382665"/>
            <a:ext cx="45719" cy="5196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22EE2C03-ABF6-40F6-ABDC-64B0D0563754}"/>
              </a:ext>
            </a:extLst>
          </p:cNvPr>
          <p:cNvSpPr txBox="1"/>
          <p:nvPr/>
        </p:nvSpPr>
        <p:spPr>
          <a:xfrm>
            <a:off x="8029574" y="4017681"/>
            <a:ext cx="9127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6600"/>
                </a:solidFill>
              </a:rPr>
              <a:t>Beaulieu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1D7B999-B4DD-4368-B436-58281C8B2EE2}"/>
              </a:ext>
            </a:extLst>
          </p:cNvPr>
          <p:cNvSpPr txBox="1"/>
          <p:nvPr/>
        </p:nvSpPr>
        <p:spPr>
          <a:xfrm>
            <a:off x="935333" y="5469964"/>
            <a:ext cx="65654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rgbClr val="000099"/>
                </a:solidFill>
              </a:rPr>
              <a:t>toponymes (noms de lieu)</a:t>
            </a:r>
          </a:p>
          <a:p>
            <a:r>
              <a:rPr lang="fr-FR" sz="2200" b="1" dirty="0">
                <a:solidFill>
                  <a:srgbClr val="000099"/>
                </a:solidFill>
              </a:rPr>
              <a:t>                                             avec terminaison en  </a:t>
            </a:r>
            <a:r>
              <a:rPr lang="fr-FR" sz="2200" b="1" i="1" dirty="0">
                <a:solidFill>
                  <a:srgbClr val="000099"/>
                </a:solidFill>
              </a:rPr>
              <a:t>- y </a:t>
            </a:r>
          </a:p>
        </p:txBody>
      </p:sp>
      <p:sp>
        <p:nvSpPr>
          <p:cNvPr id="33" name="Hexagone 32">
            <a:extLst>
              <a:ext uri="{FF2B5EF4-FFF2-40B4-BE49-F238E27FC236}">
                <a16:creationId xmlns:a16="http://schemas.microsoft.com/office/drawing/2014/main" id="{7A0B421D-DACE-47FC-800A-177BF8F418B6}"/>
              </a:ext>
            </a:extLst>
          </p:cNvPr>
          <p:cNvSpPr/>
          <p:nvPr/>
        </p:nvSpPr>
        <p:spPr>
          <a:xfrm rot="11415697" flipV="1">
            <a:off x="8473941" y="2205705"/>
            <a:ext cx="45719" cy="5196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Hexagone 33">
            <a:extLst>
              <a:ext uri="{FF2B5EF4-FFF2-40B4-BE49-F238E27FC236}">
                <a16:creationId xmlns:a16="http://schemas.microsoft.com/office/drawing/2014/main" id="{C9AEF710-936F-4A66-B53C-1E27E86E6E93}"/>
              </a:ext>
            </a:extLst>
          </p:cNvPr>
          <p:cNvSpPr/>
          <p:nvPr/>
        </p:nvSpPr>
        <p:spPr>
          <a:xfrm rot="10800000" flipH="1">
            <a:off x="8816587" y="948639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35" name="Hexagone 34">
            <a:extLst>
              <a:ext uri="{FF2B5EF4-FFF2-40B4-BE49-F238E27FC236}">
                <a16:creationId xmlns:a16="http://schemas.microsoft.com/office/drawing/2014/main" id="{589DDDD2-4D47-462D-A279-087530AE50DB}"/>
              </a:ext>
            </a:extLst>
          </p:cNvPr>
          <p:cNvSpPr/>
          <p:nvPr/>
        </p:nvSpPr>
        <p:spPr>
          <a:xfrm rot="11415697">
            <a:off x="9922214" y="4870980"/>
            <a:ext cx="45719" cy="45719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Hexagone 35">
            <a:extLst>
              <a:ext uri="{FF2B5EF4-FFF2-40B4-BE49-F238E27FC236}">
                <a16:creationId xmlns:a16="http://schemas.microsoft.com/office/drawing/2014/main" id="{5B790A53-7B30-4A92-A429-0EE938AB16DB}"/>
              </a:ext>
            </a:extLst>
          </p:cNvPr>
          <p:cNvSpPr/>
          <p:nvPr/>
        </p:nvSpPr>
        <p:spPr>
          <a:xfrm rot="11415697" flipH="1" flipV="1">
            <a:off x="10695869" y="2363908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Hexagone 36">
            <a:extLst>
              <a:ext uri="{FF2B5EF4-FFF2-40B4-BE49-F238E27FC236}">
                <a16:creationId xmlns:a16="http://schemas.microsoft.com/office/drawing/2014/main" id="{C2D499E1-2209-4852-9FB4-3886E7C10040}"/>
              </a:ext>
            </a:extLst>
          </p:cNvPr>
          <p:cNvSpPr/>
          <p:nvPr/>
        </p:nvSpPr>
        <p:spPr>
          <a:xfrm rot="11415697" flipV="1">
            <a:off x="11209794" y="2063583"/>
            <a:ext cx="45719" cy="58718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1649B555-17D6-43C8-B864-41F42EB5461D}"/>
              </a:ext>
            </a:extLst>
          </p:cNvPr>
          <p:cNvSpPr txBox="1"/>
          <p:nvPr/>
        </p:nvSpPr>
        <p:spPr>
          <a:xfrm>
            <a:off x="8380216" y="1961925"/>
            <a:ext cx="964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5DA2"/>
                </a:solidFill>
              </a:rPr>
              <a:t>Neuvilly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47EBA4C8-C9EB-4361-A263-BEBF8B08CA3C}"/>
              </a:ext>
            </a:extLst>
          </p:cNvPr>
          <p:cNvSpPr txBox="1"/>
          <p:nvPr/>
        </p:nvSpPr>
        <p:spPr>
          <a:xfrm>
            <a:off x="10007257" y="2290454"/>
            <a:ext cx="964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005DA2"/>
                </a:solidFill>
              </a:rPr>
              <a:t>Jouy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7AD02DA2-2716-4A2B-AADE-907233BC4E5B}"/>
              </a:ext>
            </a:extLst>
          </p:cNvPr>
          <p:cNvSpPr txBox="1"/>
          <p:nvPr/>
        </p:nvSpPr>
        <p:spPr>
          <a:xfrm>
            <a:off x="9870066" y="4858830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5DA2"/>
                </a:solidFill>
              </a:rPr>
              <a:t>Fleury</a:t>
            </a:r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D86377D7-BABA-408C-BE60-481690997D88}"/>
              </a:ext>
            </a:extLst>
          </p:cNvPr>
          <p:cNvSpPr txBox="1"/>
          <p:nvPr/>
        </p:nvSpPr>
        <p:spPr>
          <a:xfrm>
            <a:off x="8723310" y="985458"/>
            <a:ext cx="964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5DA2"/>
                </a:solidFill>
              </a:rPr>
              <a:t>Cheppy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1097F067-A205-44EB-B9F5-A4A50D85ECAE}"/>
              </a:ext>
            </a:extLst>
          </p:cNvPr>
          <p:cNvSpPr txBox="1"/>
          <p:nvPr/>
        </p:nvSpPr>
        <p:spPr>
          <a:xfrm>
            <a:off x="10943100" y="2117417"/>
            <a:ext cx="7132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005DA2"/>
                </a:solidFill>
              </a:rPr>
              <a:t>Sivry</a:t>
            </a:r>
          </a:p>
        </p:txBody>
      </p:sp>
      <p:sp>
        <p:nvSpPr>
          <p:cNvPr id="45" name="Hexagone 44">
            <a:extLst>
              <a:ext uri="{FF2B5EF4-FFF2-40B4-BE49-F238E27FC236}">
                <a16:creationId xmlns:a16="http://schemas.microsoft.com/office/drawing/2014/main" id="{81000AAD-8898-47A5-A189-243CEA5E52FB}"/>
              </a:ext>
            </a:extLst>
          </p:cNvPr>
          <p:cNvSpPr/>
          <p:nvPr/>
        </p:nvSpPr>
        <p:spPr>
          <a:xfrm rot="10800000" flipH="1">
            <a:off x="9129451" y="3327027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46" name="Hexagone 45">
            <a:extLst>
              <a:ext uri="{FF2B5EF4-FFF2-40B4-BE49-F238E27FC236}">
                <a16:creationId xmlns:a16="http://schemas.microsoft.com/office/drawing/2014/main" id="{FE2BFE51-1327-4A42-A6F4-72724074BE26}"/>
              </a:ext>
            </a:extLst>
          </p:cNvPr>
          <p:cNvSpPr/>
          <p:nvPr/>
        </p:nvSpPr>
        <p:spPr>
          <a:xfrm rot="10800000" flipH="1">
            <a:off x="8743655" y="3278605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47" name="Hexagone 46">
            <a:extLst>
              <a:ext uri="{FF2B5EF4-FFF2-40B4-BE49-F238E27FC236}">
                <a16:creationId xmlns:a16="http://schemas.microsoft.com/office/drawing/2014/main" id="{5255DA5F-75BD-4679-837C-C34748116614}"/>
              </a:ext>
            </a:extLst>
          </p:cNvPr>
          <p:cNvSpPr/>
          <p:nvPr/>
        </p:nvSpPr>
        <p:spPr>
          <a:xfrm rot="10800000" flipH="1">
            <a:off x="10100557" y="1706670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48" name="Hexagone 47">
            <a:extLst>
              <a:ext uri="{FF2B5EF4-FFF2-40B4-BE49-F238E27FC236}">
                <a16:creationId xmlns:a16="http://schemas.microsoft.com/office/drawing/2014/main" id="{EC4205CA-D817-4E56-90B3-0A1907413304}"/>
              </a:ext>
            </a:extLst>
          </p:cNvPr>
          <p:cNvSpPr/>
          <p:nvPr/>
        </p:nvSpPr>
        <p:spPr>
          <a:xfrm rot="10800000" flipH="1">
            <a:off x="10699928" y="6036003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49" name="Hexagone 48">
            <a:extLst>
              <a:ext uri="{FF2B5EF4-FFF2-40B4-BE49-F238E27FC236}">
                <a16:creationId xmlns:a16="http://schemas.microsoft.com/office/drawing/2014/main" id="{EF10C447-0AFB-44D4-85ED-840B30422E66}"/>
              </a:ext>
            </a:extLst>
          </p:cNvPr>
          <p:cNvSpPr/>
          <p:nvPr/>
        </p:nvSpPr>
        <p:spPr>
          <a:xfrm rot="10800000" flipH="1">
            <a:off x="9458244" y="4328476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C8A6CA17-2A09-4AAD-B248-8230900083B2}"/>
              </a:ext>
            </a:extLst>
          </p:cNvPr>
          <p:cNvSpPr txBox="1"/>
          <p:nvPr/>
        </p:nvSpPr>
        <p:spPr>
          <a:xfrm>
            <a:off x="8677504" y="3341529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Auzéville</a:t>
            </a:r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B19B246D-25CE-47AA-A35E-3A50C717B2AF}"/>
              </a:ext>
            </a:extLst>
          </p:cNvPr>
          <p:cNvSpPr txBox="1"/>
          <p:nvPr/>
        </p:nvSpPr>
        <p:spPr>
          <a:xfrm>
            <a:off x="9862200" y="5943690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5DA2"/>
                </a:solidFill>
              </a:rPr>
              <a:t>Beauzée</a:t>
            </a:r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85EB5D99-2B1D-424B-AC43-AE4AF4CC0921}"/>
              </a:ext>
            </a:extLst>
          </p:cNvPr>
          <p:cNvSpPr txBox="1"/>
          <p:nvPr/>
        </p:nvSpPr>
        <p:spPr>
          <a:xfrm>
            <a:off x="7832045" y="3121223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5DA2"/>
                </a:solidFill>
              </a:rPr>
              <a:t>Clermont</a:t>
            </a:r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6E2AD808-76B7-4EE9-9AC3-4E9F3D30B54E}"/>
              </a:ext>
            </a:extLst>
          </p:cNvPr>
          <p:cNvSpPr txBox="1"/>
          <p:nvPr/>
        </p:nvSpPr>
        <p:spPr>
          <a:xfrm>
            <a:off x="9481103" y="1473043"/>
            <a:ext cx="18444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5DA2"/>
                </a:solidFill>
              </a:rPr>
              <a:t>Les Allieux </a:t>
            </a:r>
            <a:r>
              <a:rPr lang="fr-FR" sz="1100" b="1" dirty="0">
                <a:solidFill>
                  <a:srgbClr val="005DA2"/>
                </a:solidFill>
              </a:rPr>
              <a:t>(Avocourt</a:t>
            </a:r>
            <a:r>
              <a:rPr lang="fr-FR" sz="1100" b="1" dirty="0">
                <a:solidFill>
                  <a:srgbClr val="0070C0"/>
                </a:solidFill>
              </a:rPr>
              <a:t>)</a:t>
            </a:r>
            <a:endParaRPr lang="fr-FR" sz="1400" b="1" dirty="0">
              <a:solidFill>
                <a:srgbClr val="0070C0"/>
              </a:solidFill>
            </a:endParaRPr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F3309F2A-3BBE-46D3-9620-4EA9490D1A07}"/>
              </a:ext>
            </a:extLst>
          </p:cNvPr>
          <p:cNvSpPr txBox="1"/>
          <p:nvPr/>
        </p:nvSpPr>
        <p:spPr>
          <a:xfrm>
            <a:off x="9271127" y="4068853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5DA2"/>
                </a:solidFill>
              </a:rPr>
              <a:t>Froidos</a:t>
            </a:r>
          </a:p>
        </p:txBody>
      </p:sp>
      <p:sp>
        <p:nvSpPr>
          <p:cNvPr id="41" name="Flèche : droite 40">
            <a:extLst>
              <a:ext uri="{FF2B5EF4-FFF2-40B4-BE49-F238E27FC236}">
                <a16:creationId xmlns:a16="http://schemas.microsoft.com/office/drawing/2014/main" id="{3D16A60D-90B3-4C58-A372-856C82620A28}"/>
              </a:ext>
            </a:extLst>
          </p:cNvPr>
          <p:cNvSpPr/>
          <p:nvPr/>
        </p:nvSpPr>
        <p:spPr>
          <a:xfrm>
            <a:off x="2050108" y="3525935"/>
            <a:ext cx="2837693" cy="244432"/>
          </a:xfrm>
          <a:prstGeom prst="rightArrow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47862EE-909E-8C72-4860-218832770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30C94417-E278-05B1-1B8C-9C40098B4A9A}"/>
              </a:ext>
            </a:extLst>
          </p:cNvPr>
          <p:cNvSpPr txBox="1"/>
          <p:nvPr/>
        </p:nvSpPr>
        <p:spPr>
          <a:xfrm>
            <a:off x="512872" y="4182277"/>
            <a:ext cx="58704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70C0"/>
                </a:solidFill>
              </a:rPr>
              <a:t>restes de villas gallo-romaines sur les territoires de : 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B095B14-4D19-4E48-AE93-A2F2E3333424}"/>
              </a:ext>
            </a:extLst>
          </p:cNvPr>
          <p:cNvSpPr txBox="1"/>
          <p:nvPr/>
        </p:nvSpPr>
        <p:spPr>
          <a:xfrm flipH="1">
            <a:off x="656878" y="4784464"/>
            <a:ext cx="69266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70C0"/>
                </a:solidFill>
              </a:rPr>
              <a:t>Auzéville, Parois, Brabant-en-Argonne, Récicourt, Aubréville</a:t>
            </a:r>
          </a:p>
        </p:txBody>
      </p:sp>
    </p:spTree>
    <p:extLst>
      <p:ext uri="{BB962C8B-B14F-4D97-AF65-F5344CB8AC3E}">
        <p14:creationId xmlns:p14="http://schemas.microsoft.com/office/powerpoint/2010/main" val="392547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4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8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2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4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6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8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2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40" grpId="0"/>
      <p:bldP spid="42" grpId="0"/>
      <p:bldP spid="43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/>
      <p:bldP spid="51" grpId="0"/>
      <p:bldP spid="52" grpId="0"/>
      <p:bldP spid="53" grpId="0"/>
      <p:bldP spid="54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14F378-42DF-4D7C-A620-33FBCE7FD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432" y="663677"/>
            <a:ext cx="10899058" cy="56633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2800" b="1" dirty="0"/>
          </a:p>
          <a:p>
            <a:pPr marL="0" indent="0">
              <a:buNone/>
            </a:pPr>
            <a:r>
              <a:rPr lang="fr-FR" sz="2800" b="1" dirty="0"/>
              <a:t>     </a:t>
            </a:r>
            <a:r>
              <a:rPr lang="fr-FR" sz="2600" b="1" dirty="0"/>
              <a:t>développement d’un artisanat</a:t>
            </a:r>
          </a:p>
          <a:p>
            <a:pPr marL="457200" lvl="1" indent="0">
              <a:buNone/>
            </a:pPr>
            <a:r>
              <a:rPr lang="fr-FR" sz="2800" dirty="0"/>
              <a:t>	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E1F03C8-AA7C-4508-8957-C05EAF103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631065"/>
            <a:ext cx="2692450" cy="1788556"/>
          </a:xfrm>
          <a:prstGeom prst="rect">
            <a:avLst/>
          </a:prstGeom>
        </p:spPr>
      </p:pic>
      <p:pic>
        <p:nvPicPr>
          <p:cNvPr id="10" name="Image 9" descr="Une image contenant conteneur, intérieur, boîte&#10;&#10;Description générée automatiquement">
            <a:extLst>
              <a:ext uri="{FF2B5EF4-FFF2-40B4-BE49-F238E27FC236}">
                <a16:creationId xmlns:a16="http://schemas.microsoft.com/office/drawing/2014/main" id="{D71E1E1B-BF39-496F-8CF3-0F9F356094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847" y="2435327"/>
            <a:ext cx="2762729" cy="1979955"/>
          </a:xfrm>
          <a:prstGeom prst="rect">
            <a:avLst/>
          </a:prstGeom>
        </p:spPr>
      </p:pic>
      <p:pic>
        <p:nvPicPr>
          <p:cNvPr id="12" name="Image 11" descr="Une image contenant intérieur, mur, table, bol&#10;&#10;Description générée automatiquement">
            <a:extLst>
              <a:ext uri="{FF2B5EF4-FFF2-40B4-BE49-F238E27FC236}">
                <a16:creationId xmlns:a16="http://schemas.microsoft.com/office/drawing/2014/main" id="{BAEA0FAA-60C7-416C-936F-524FA723CD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6782" y="4195499"/>
            <a:ext cx="2355785" cy="2061312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C513B4C8-C430-4105-BF00-21AECF9252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47" y="2712600"/>
            <a:ext cx="2794000" cy="3568700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07734918-5F32-4AAB-B8F1-D50C648DBBA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576" y="3140852"/>
            <a:ext cx="3186206" cy="3186206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BE7174A-E46D-4176-94B2-687B3295A9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749" y="631064"/>
            <a:ext cx="2438818" cy="1829113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C3FF2697-88EA-4DEE-84DF-49904FB49A26}"/>
              </a:ext>
            </a:extLst>
          </p:cNvPr>
          <p:cNvSpPr txBox="1"/>
          <p:nvPr/>
        </p:nvSpPr>
        <p:spPr>
          <a:xfrm>
            <a:off x="597870" y="563555"/>
            <a:ext cx="248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000099"/>
                </a:solidFill>
              </a:rPr>
              <a:t>période gallo-romaine</a:t>
            </a:r>
            <a:endParaRPr lang="fr-FR" sz="2000" b="1" dirty="0">
              <a:solidFill>
                <a:srgbClr val="000099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A40CA44-FB88-4B69-9862-3CF777EF0559}"/>
              </a:ext>
            </a:extLst>
          </p:cNvPr>
          <p:cNvSpPr/>
          <p:nvPr/>
        </p:nvSpPr>
        <p:spPr>
          <a:xfrm>
            <a:off x="3410731" y="5148236"/>
            <a:ext cx="24769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>
                <a:solidFill>
                  <a:srgbClr val="0000FF"/>
                </a:solid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céramique sigillée </a:t>
            </a:r>
            <a:endParaRPr lang="fr-FR" sz="2000" b="1" dirty="0">
              <a:solidFill>
                <a:srgbClr val="0000FF"/>
              </a:solid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F393E9A-BB64-0F67-57CA-03D388FF5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383093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9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8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8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124A1D0-EFA9-40CA-8D05-C2A9DB49CB50}"/>
              </a:ext>
            </a:extLst>
          </p:cNvPr>
          <p:cNvSpPr txBox="1"/>
          <p:nvPr/>
        </p:nvSpPr>
        <p:spPr>
          <a:xfrm>
            <a:off x="652877" y="723859"/>
            <a:ext cx="248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000099"/>
                </a:solidFill>
              </a:rPr>
              <a:t>période gallo-romaine</a:t>
            </a:r>
            <a:endParaRPr lang="fr-FR" sz="2000" b="1" dirty="0">
              <a:solidFill>
                <a:srgbClr val="000099"/>
              </a:solidFill>
            </a:endParaRPr>
          </a:p>
        </p:txBody>
      </p:sp>
      <p:pic>
        <p:nvPicPr>
          <p:cNvPr id="18" name="Image 17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008FC7A3-AD34-4575-AE11-F0E51F5798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519" y="629715"/>
            <a:ext cx="4121872" cy="5598569"/>
          </a:xfrm>
          <a:prstGeom prst="rect">
            <a:avLst/>
          </a:prstGeom>
        </p:spPr>
      </p:pic>
      <p:sp>
        <p:nvSpPr>
          <p:cNvPr id="6" name="Titre 1">
            <a:extLst>
              <a:ext uri="{FF2B5EF4-FFF2-40B4-BE49-F238E27FC236}">
                <a16:creationId xmlns:a16="http://schemas.microsoft.com/office/drawing/2014/main" id="{36A90372-65A2-3F72-53D3-BB5762FC0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179271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5B7389B-FD11-41A5-8618-D4CCD0F0EE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29900" y="462467"/>
            <a:ext cx="12744391" cy="6023394"/>
          </a:xfrm>
          <a:prstGeom prst="rect">
            <a:avLst/>
          </a:prstGeom>
        </p:spPr>
      </p:pic>
      <p:cxnSp>
        <p:nvCxnSpPr>
          <p:cNvPr id="11" name="Connecteur droit 10">
            <a:extLst>
              <a:ext uri="{FF2B5EF4-FFF2-40B4-BE49-F238E27FC236}">
                <a16:creationId xmlns:a16="http://schemas.microsoft.com/office/drawing/2014/main" id="{A0B42765-608E-4620-86A7-CA1F39992918}"/>
              </a:ext>
            </a:extLst>
          </p:cNvPr>
          <p:cNvCxnSpPr>
            <a:cxnSpLocks/>
          </p:cNvCxnSpPr>
          <p:nvPr/>
        </p:nvCxnSpPr>
        <p:spPr>
          <a:xfrm>
            <a:off x="8559209" y="1392865"/>
            <a:ext cx="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13">
            <a:extLst>
              <a:ext uri="{FF2B5EF4-FFF2-40B4-BE49-F238E27FC236}">
                <a16:creationId xmlns:a16="http://schemas.microsoft.com/office/drawing/2014/main" id="{A45A23D1-10AB-43E0-A1A3-6A313DA289AF}"/>
              </a:ext>
            </a:extLst>
          </p:cNvPr>
          <p:cNvCxnSpPr>
            <a:cxnSpLocks/>
          </p:cNvCxnSpPr>
          <p:nvPr/>
        </p:nvCxnSpPr>
        <p:spPr>
          <a:xfrm>
            <a:off x="10709310" y="1175217"/>
            <a:ext cx="187288" cy="0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777B1B8-3E10-4F5B-9FB8-670727F8AD7A}"/>
              </a:ext>
            </a:extLst>
          </p:cNvPr>
          <p:cNvCxnSpPr>
            <a:cxnSpLocks/>
          </p:cNvCxnSpPr>
          <p:nvPr/>
        </p:nvCxnSpPr>
        <p:spPr>
          <a:xfrm flipH="1" flipV="1">
            <a:off x="10377889" y="1079653"/>
            <a:ext cx="198304" cy="95564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D17676FA-7502-44B7-99F9-AFF39D56C7F9}"/>
              </a:ext>
            </a:extLst>
          </p:cNvPr>
          <p:cNvCxnSpPr>
            <a:cxnSpLocks/>
          </p:cNvCxnSpPr>
          <p:nvPr/>
        </p:nvCxnSpPr>
        <p:spPr>
          <a:xfrm flipV="1">
            <a:off x="10057479" y="1079653"/>
            <a:ext cx="232275" cy="79123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36EAFB8A-8BBB-4B3D-A0F6-DA2E35C0343D}"/>
              </a:ext>
            </a:extLst>
          </p:cNvPr>
          <p:cNvCxnSpPr>
            <a:cxnSpLocks/>
          </p:cNvCxnSpPr>
          <p:nvPr/>
        </p:nvCxnSpPr>
        <p:spPr>
          <a:xfrm flipV="1">
            <a:off x="9725137" y="1270698"/>
            <a:ext cx="143220" cy="86298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365A5EC0-1FED-43DA-811E-F829218614D8}"/>
              </a:ext>
            </a:extLst>
          </p:cNvPr>
          <p:cNvCxnSpPr>
            <a:cxnSpLocks/>
          </p:cNvCxnSpPr>
          <p:nvPr/>
        </p:nvCxnSpPr>
        <p:spPr>
          <a:xfrm>
            <a:off x="9128390" y="1356996"/>
            <a:ext cx="187288" cy="0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3EA6F237-0A6D-417E-9506-911B32FF9DA5}"/>
              </a:ext>
            </a:extLst>
          </p:cNvPr>
          <p:cNvCxnSpPr>
            <a:cxnSpLocks/>
          </p:cNvCxnSpPr>
          <p:nvPr/>
        </p:nvCxnSpPr>
        <p:spPr>
          <a:xfrm>
            <a:off x="8531643" y="1356996"/>
            <a:ext cx="187288" cy="0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A3C076C5-433D-43A1-AA52-1348E162DB41}"/>
              </a:ext>
            </a:extLst>
          </p:cNvPr>
          <p:cNvCxnSpPr>
            <a:cxnSpLocks/>
          </p:cNvCxnSpPr>
          <p:nvPr/>
        </p:nvCxnSpPr>
        <p:spPr>
          <a:xfrm flipV="1">
            <a:off x="8064347" y="1270697"/>
            <a:ext cx="190039" cy="43149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1253330C-65E9-4CF9-9163-6CCD6E385892}"/>
              </a:ext>
            </a:extLst>
          </p:cNvPr>
          <p:cNvCxnSpPr>
            <a:cxnSpLocks/>
          </p:cNvCxnSpPr>
          <p:nvPr/>
        </p:nvCxnSpPr>
        <p:spPr>
          <a:xfrm>
            <a:off x="7426284" y="1364425"/>
            <a:ext cx="187288" cy="0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droit 33">
            <a:extLst>
              <a:ext uri="{FF2B5EF4-FFF2-40B4-BE49-F238E27FC236}">
                <a16:creationId xmlns:a16="http://schemas.microsoft.com/office/drawing/2014/main" id="{E192D7C6-541F-4404-85ED-8BA45E3F2AFB}"/>
              </a:ext>
            </a:extLst>
          </p:cNvPr>
          <p:cNvCxnSpPr>
            <a:cxnSpLocks/>
          </p:cNvCxnSpPr>
          <p:nvPr/>
        </p:nvCxnSpPr>
        <p:spPr>
          <a:xfrm>
            <a:off x="7046202" y="1381035"/>
            <a:ext cx="187288" cy="0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43">
            <a:extLst>
              <a:ext uri="{FF2B5EF4-FFF2-40B4-BE49-F238E27FC236}">
                <a16:creationId xmlns:a16="http://schemas.microsoft.com/office/drawing/2014/main" id="{BD7E324B-DFC0-47B3-9BD0-251A4DC552CA}"/>
              </a:ext>
            </a:extLst>
          </p:cNvPr>
          <p:cNvCxnSpPr>
            <a:cxnSpLocks/>
          </p:cNvCxnSpPr>
          <p:nvPr/>
        </p:nvCxnSpPr>
        <p:spPr>
          <a:xfrm>
            <a:off x="6476996" y="1363506"/>
            <a:ext cx="187288" cy="0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44">
            <a:extLst>
              <a:ext uri="{FF2B5EF4-FFF2-40B4-BE49-F238E27FC236}">
                <a16:creationId xmlns:a16="http://schemas.microsoft.com/office/drawing/2014/main" id="{01475B41-F86A-4CC7-A664-E75717712D07}"/>
              </a:ext>
            </a:extLst>
          </p:cNvPr>
          <p:cNvCxnSpPr>
            <a:cxnSpLocks/>
          </p:cNvCxnSpPr>
          <p:nvPr/>
        </p:nvCxnSpPr>
        <p:spPr>
          <a:xfrm>
            <a:off x="5748652" y="1381035"/>
            <a:ext cx="187288" cy="0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cteur droit 45">
            <a:extLst>
              <a:ext uri="{FF2B5EF4-FFF2-40B4-BE49-F238E27FC236}">
                <a16:creationId xmlns:a16="http://schemas.microsoft.com/office/drawing/2014/main" id="{D87A0CBA-76E4-4171-883C-E70D22D222BA}"/>
              </a:ext>
            </a:extLst>
          </p:cNvPr>
          <p:cNvCxnSpPr>
            <a:cxnSpLocks/>
          </p:cNvCxnSpPr>
          <p:nvPr/>
        </p:nvCxnSpPr>
        <p:spPr>
          <a:xfrm>
            <a:off x="4975030" y="1381035"/>
            <a:ext cx="187288" cy="0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 droit 46">
            <a:extLst>
              <a:ext uri="{FF2B5EF4-FFF2-40B4-BE49-F238E27FC236}">
                <a16:creationId xmlns:a16="http://schemas.microsoft.com/office/drawing/2014/main" id="{1EEF2E31-C481-4687-A564-B1EEE862093C}"/>
              </a:ext>
            </a:extLst>
          </p:cNvPr>
          <p:cNvCxnSpPr>
            <a:cxnSpLocks/>
          </p:cNvCxnSpPr>
          <p:nvPr/>
        </p:nvCxnSpPr>
        <p:spPr>
          <a:xfrm>
            <a:off x="4270917" y="1350737"/>
            <a:ext cx="186466" cy="30298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47">
            <a:extLst>
              <a:ext uri="{FF2B5EF4-FFF2-40B4-BE49-F238E27FC236}">
                <a16:creationId xmlns:a16="http://schemas.microsoft.com/office/drawing/2014/main" id="{335263F6-F735-4758-9CDA-FDE1DB4778C5}"/>
              </a:ext>
            </a:extLst>
          </p:cNvPr>
          <p:cNvCxnSpPr>
            <a:cxnSpLocks/>
          </p:cNvCxnSpPr>
          <p:nvPr/>
        </p:nvCxnSpPr>
        <p:spPr>
          <a:xfrm>
            <a:off x="3671368" y="1350737"/>
            <a:ext cx="187288" cy="0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 48">
            <a:extLst>
              <a:ext uri="{FF2B5EF4-FFF2-40B4-BE49-F238E27FC236}">
                <a16:creationId xmlns:a16="http://schemas.microsoft.com/office/drawing/2014/main" id="{5D878705-3DAA-4CAA-A624-A409D0BEF0AC}"/>
              </a:ext>
            </a:extLst>
          </p:cNvPr>
          <p:cNvCxnSpPr>
            <a:cxnSpLocks/>
          </p:cNvCxnSpPr>
          <p:nvPr/>
        </p:nvCxnSpPr>
        <p:spPr>
          <a:xfrm>
            <a:off x="2712903" y="1418591"/>
            <a:ext cx="188203" cy="85839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49">
            <a:extLst>
              <a:ext uri="{FF2B5EF4-FFF2-40B4-BE49-F238E27FC236}">
                <a16:creationId xmlns:a16="http://schemas.microsoft.com/office/drawing/2014/main" id="{232FEFDD-7331-47DE-B434-7BEB3E0560EA}"/>
              </a:ext>
            </a:extLst>
          </p:cNvPr>
          <p:cNvCxnSpPr>
            <a:cxnSpLocks/>
          </p:cNvCxnSpPr>
          <p:nvPr/>
        </p:nvCxnSpPr>
        <p:spPr>
          <a:xfrm flipV="1">
            <a:off x="3294043" y="1418591"/>
            <a:ext cx="131283" cy="156821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eur droit 50">
            <a:extLst>
              <a:ext uri="{FF2B5EF4-FFF2-40B4-BE49-F238E27FC236}">
                <a16:creationId xmlns:a16="http://schemas.microsoft.com/office/drawing/2014/main" id="{23B53528-7599-45A5-89B5-9C53DF32F5E7}"/>
              </a:ext>
            </a:extLst>
          </p:cNvPr>
          <p:cNvCxnSpPr>
            <a:cxnSpLocks/>
          </p:cNvCxnSpPr>
          <p:nvPr/>
        </p:nvCxnSpPr>
        <p:spPr>
          <a:xfrm>
            <a:off x="2306626" y="1071366"/>
            <a:ext cx="187288" cy="151483"/>
          </a:xfrm>
          <a:prstGeom prst="line">
            <a:avLst/>
          </a:prstGeom>
          <a:ln w="57150" cmpd="sng"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Ellipse 60">
            <a:extLst>
              <a:ext uri="{FF2B5EF4-FFF2-40B4-BE49-F238E27FC236}">
                <a16:creationId xmlns:a16="http://schemas.microsoft.com/office/drawing/2014/main" id="{82D75991-36B6-40E3-A458-E589F19F6F0B}"/>
              </a:ext>
            </a:extLst>
          </p:cNvPr>
          <p:cNvSpPr/>
          <p:nvPr/>
        </p:nvSpPr>
        <p:spPr>
          <a:xfrm rot="1421360">
            <a:off x="3352225" y="967482"/>
            <a:ext cx="1538651" cy="1647449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Flèche : droite 61">
            <a:extLst>
              <a:ext uri="{FF2B5EF4-FFF2-40B4-BE49-F238E27FC236}">
                <a16:creationId xmlns:a16="http://schemas.microsoft.com/office/drawing/2014/main" id="{DA1D0E06-72BB-4397-9B94-DE317943FF30}"/>
              </a:ext>
            </a:extLst>
          </p:cNvPr>
          <p:cNvSpPr/>
          <p:nvPr/>
        </p:nvSpPr>
        <p:spPr>
          <a:xfrm rot="2042958">
            <a:off x="3633715" y="989691"/>
            <a:ext cx="426199" cy="163351"/>
          </a:xfrm>
          <a:prstGeom prst="right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Flèche : droite 62">
            <a:extLst>
              <a:ext uri="{FF2B5EF4-FFF2-40B4-BE49-F238E27FC236}">
                <a16:creationId xmlns:a16="http://schemas.microsoft.com/office/drawing/2014/main" id="{AEC1A93B-7730-41AF-877B-A33BBD628B46}"/>
              </a:ext>
            </a:extLst>
          </p:cNvPr>
          <p:cNvSpPr/>
          <p:nvPr/>
        </p:nvSpPr>
        <p:spPr>
          <a:xfrm rot="18799400">
            <a:off x="3095084" y="2184535"/>
            <a:ext cx="426199" cy="163351"/>
          </a:xfrm>
          <a:prstGeom prst="right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Flèche : droite 63">
            <a:extLst>
              <a:ext uri="{FF2B5EF4-FFF2-40B4-BE49-F238E27FC236}">
                <a16:creationId xmlns:a16="http://schemas.microsoft.com/office/drawing/2014/main" id="{CB82AF86-3416-4EFA-A235-2A16F16FC724}"/>
              </a:ext>
            </a:extLst>
          </p:cNvPr>
          <p:cNvSpPr/>
          <p:nvPr/>
        </p:nvSpPr>
        <p:spPr>
          <a:xfrm rot="14093891">
            <a:off x="4492236" y="1891461"/>
            <a:ext cx="426199" cy="187149"/>
          </a:xfrm>
          <a:prstGeom prst="right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2C20E150-E456-6CEA-2EDD-95B23A87D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63620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8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4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6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2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8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4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6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1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850"/>
                            </p:stCondLst>
                            <p:childTnLst>
                              <p:par>
                                <p:cTn id="84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6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435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2" grpId="0" animBg="1"/>
      <p:bldP spid="63" grpId="0" animBg="1"/>
      <p:bldP spid="6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9CA82A"/>
            </a:gs>
            <a:gs pos="63848">
              <a:srgbClr val="D3DB35"/>
            </a:gs>
            <a:gs pos="54640">
              <a:srgbClr val="E7EC38"/>
            </a:gs>
            <a:gs pos="44000">
              <a:srgbClr val="FFFF3B">
                <a:alpha val="44706"/>
              </a:srgb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B4CAD3E0-F0FD-4E28-A637-067435A43783}"/>
              </a:ext>
            </a:extLst>
          </p:cNvPr>
          <p:cNvSpPr txBox="1"/>
          <p:nvPr/>
        </p:nvSpPr>
        <p:spPr>
          <a:xfrm>
            <a:off x="673510" y="663677"/>
            <a:ext cx="3704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peuplement de l’</a:t>
            </a:r>
            <a:r>
              <a:rPr lang="fr-FR" sz="2000" b="1" dirty="0">
                <a:solidFill>
                  <a:schemeClr val="accent5">
                    <a:lumMod val="50000"/>
                  </a:schemeClr>
                </a:solidFill>
              </a:rPr>
              <a:t>Argonne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509AFB8-CA3E-433F-B3ED-55FB8ECBBAB3}"/>
              </a:ext>
            </a:extLst>
          </p:cNvPr>
          <p:cNvSpPr txBox="1"/>
          <p:nvPr/>
        </p:nvSpPr>
        <p:spPr>
          <a:xfrm>
            <a:off x="2697480" y="1296720"/>
            <a:ext cx="3508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33CC"/>
                </a:solidFill>
              </a:rPr>
              <a:t>à la période</a:t>
            </a:r>
            <a:r>
              <a:rPr lang="fr-FR" b="1" dirty="0">
                <a:solidFill>
                  <a:srgbClr val="FF33CC"/>
                </a:solidFill>
              </a:rPr>
              <a:t> </a:t>
            </a:r>
            <a:r>
              <a:rPr lang="fr-FR" sz="2400" b="1" dirty="0">
                <a:solidFill>
                  <a:srgbClr val="FF33CC"/>
                </a:solidFill>
              </a:rPr>
              <a:t>mérovingienne</a:t>
            </a:r>
          </a:p>
        </p:txBody>
      </p:sp>
      <p:graphicFrame>
        <p:nvGraphicFramePr>
          <p:cNvPr id="3" name="Objet 2">
            <a:extLst>
              <a:ext uri="{FF2B5EF4-FFF2-40B4-BE49-F238E27FC236}">
                <a16:creationId xmlns:a16="http://schemas.microsoft.com/office/drawing/2014/main" id="{9A9B906D-3C08-4E8B-BD55-34C8DABF274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78327" y="663677"/>
          <a:ext cx="3840163" cy="541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5238582" imgH="7391192" progId="AcroExch.Document.7">
                  <p:embed/>
                </p:oleObj>
              </mc:Choice>
              <mc:Fallback>
                <p:oleObj name="Acrobat Document" r:id="rId3" imgW="5238582" imgH="7391192" progId="AcroExch.Document.7">
                  <p:embed/>
                  <p:pic>
                    <p:nvPicPr>
                      <p:cNvPr id="3" name="Objet 2">
                        <a:extLst>
                          <a:ext uri="{FF2B5EF4-FFF2-40B4-BE49-F238E27FC236}">
                            <a16:creationId xmlns:a16="http://schemas.microsoft.com/office/drawing/2014/main" id="{9A9B906D-3C08-4E8B-BD55-34C8DABF274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678327" y="663677"/>
                        <a:ext cx="3840163" cy="5418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ZoneTexte 3">
            <a:extLst>
              <a:ext uri="{FF2B5EF4-FFF2-40B4-BE49-F238E27FC236}">
                <a16:creationId xmlns:a16="http://schemas.microsoft.com/office/drawing/2014/main" id="{F80B8208-9457-4EAF-B98B-644238B4498B}"/>
              </a:ext>
            </a:extLst>
          </p:cNvPr>
          <p:cNvSpPr txBox="1"/>
          <p:nvPr/>
        </p:nvSpPr>
        <p:spPr>
          <a:xfrm>
            <a:off x="7703815" y="685482"/>
            <a:ext cx="3840163" cy="5530646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F66052ED-65F5-4AC4-B343-4485A4186699}"/>
              </a:ext>
            </a:extLst>
          </p:cNvPr>
          <p:cNvSpPr/>
          <p:nvPr/>
        </p:nvSpPr>
        <p:spPr>
          <a:xfrm rot="10478868" flipV="1">
            <a:off x="10231226" y="1959474"/>
            <a:ext cx="45719" cy="5196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Hexagone 10">
            <a:extLst>
              <a:ext uri="{FF2B5EF4-FFF2-40B4-BE49-F238E27FC236}">
                <a16:creationId xmlns:a16="http://schemas.microsoft.com/office/drawing/2014/main" id="{0831C870-B8BC-4348-917D-127CE4E92168}"/>
              </a:ext>
            </a:extLst>
          </p:cNvPr>
          <p:cNvSpPr/>
          <p:nvPr/>
        </p:nvSpPr>
        <p:spPr>
          <a:xfrm rot="11415697" flipV="1">
            <a:off x="9686396" y="4660764"/>
            <a:ext cx="45719" cy="5196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A723304-92F1-41CA-A957-F50DA2052042}"/>
              </a:ext>
            </a:extLst>
          </p:cNvPr>
          <p:cNvSpPr txBox="1"/>
          <p:nvPr/>
        </p:nvSpPr>
        <p:spPr>
          <a:xfrm>
            <a:off x="8942321" y="1706670"/>
            <a:ext cx="2495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336600"/>
                </a:solidFill>
              </a:rPr>
              <a:t>Verrières</a:t>
            </a:r>
            <a:r>
              <a:rPr lang="fr-FR" sz="1400" dirty="0">
                <a:solidFill>
                  <a:srgbClr val="336600"/>
                </a:solidFill>
              </a:rPr>
              <a:t>-en-Hesse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1A9B915-7169-49B4-BF88-1B18BF378AA1}"/>
              </a:ext>
            </a:extLst>
          </p:cNvPr>
          <p:cNvSpPr txBox="1"/>
          <p:nvPr/>
        </p:nvSpPr>
        <p:spPr>
          <a:xfrm>
            <a:off x="9041664" y="4625609"/>
            <a:ext cx="959277" cy="309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336600"/>
                </a:solidFill>
              </a:rPr>
              <a:t>Lavoye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0A59171A-8595-4987-AFBA-456F04AB1B26}"/>
              </a:ext>
            </a:extLst>
          </p:cNvPr>
          <p:cNvSpPr txBox="1"/>
          <p:nvPr/>
        </p:nvSpPr>
        <p:spPr>
          <a:xfrm>
            <a:off x="631757" y="2850967"/>
            <a:ext cx="893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- 50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C3BD9918-8EEC-468D-94E4-384FADED2762}"/>
              </a:ext>
            </a:extLst>
          </p:cNvPr>
          <p:cNvSpPr txBox="1"/>
          <p:nvPr/>
        </p:nvSpPr>
        <p:spPr>
          <a:xfrm>
            <a:off x="3243953" y="2833307"/>
            <a:ext cx="1081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Ve siècle</a:t>
            </a:r>
          </a:p>
        </p:txBody>
      </p:sp>
      <p:sp>
        <p:nvSpPr>
          <p:cNvPr id="30" name="Hexagone 29">
            <a:extLst>
              <a:ext uri="{FF2B5EF4-FFF2-40B4-BE49-F238E27FC236}">
                <a16:creationId xmlns:a16="http://schemas.microsoft.com/office/drawing/2014/main" id="{A1D222AC-F903-4D38-9A87-E97EC4FD6799}"/>
              </a:ext>
            </a:extLst>
          </p:cNvPr>
          <p:cNvSpPr/>
          <p:nvPr/>
        </p:nvSpPr>
        <p:spPr>
          <a:xfrm rot="8645438" flipV="1">
            <a:off x="8047289" y="4382665"/>
            <a:ext cx="45719" cy="5196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22EE2C03-ABF6-40F6-ABDC-64B0D0563754}"/>
              </a:ext>
            </a:extLst>
          </p:cNvPr>
          <p:cNvSpPr txBox="1"/>
          <p:nvPr/>
        </p:nvSpPr>
        <p:spPr>
          <a:xfrm>
            <a:off x="8015288" y="4017681"/>
            <a:ext cx="927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336600"/>
                </a:solidFill>
              </a:rPr>
              <a:t>Beaulieu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1D7B999-B4DD-4368-B436-58281C8B2EE2}"/>
              </a:ext>
            </a:extLst>
          </p:cNvPr>
          <p:cNvSpPr txBox="1"/>
          <p:nvPr/>
        </p:nvSpPr>
        <p:spPr>
          <a:xfrm>
            <a:off x="1328516" y="5152353"/>
            <a:ext cx="6043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33CC"/>
                </a:solidFill>
              </a:rPr>
              <a:t>toponymes (noms de lieu) </a:t>
            </a:r>
          </a:p>
          <a:p>
            <a:pPr algn="ctr"/>
            <a:r>
              <a:rPr lang="fr-FR" sz="2000" b="1" dirty="0">
                <a:solidFill>
                  <a:srgbClr val="FF33CC"/>
                </a:solidFill>
              </a:rPr>
              <a:t>                                         avec terminaison en -</a:t>
            </a:r>
            <a:r>
              <a:rPr lang="fr-FR" sz="2000" b="1" i="1" dirty="0">
                <a:solidFill>
                  <a:srgbClr val="FF33CC"/>
                </a:solidFill>
              </a:rPr>
              <a:t>ville </a:t>
            </a:r>
          </a:p>
        </p:txBody>
      </p:sp>
      <p:sp>
        <p:nvSpPr>
          <p:cNvPr id="33" name="Hexagone 32">
            <a:extLst>
              <a:ext uri="{FF2B5EF4-FFF2-40B4-BE49-F238E27FC236}">
                <a16:creationId xmlns:a16="http://schemas.microsoft.com/office/drawing/2014/main" id="{7A0B421D-DACE-47FC-800A-177BF8F418B6}"/>
              </a:ext>
            </a:extLst>
          </p:cNvPr>
          <p:cNvSpPr/>
          <p:nvPr/>
        </p:nvSpPr>
        <p:spPr>
          <a:xfrm rot="11415697" flipV="1">
            <a:off x="8473941" y="2205705"/>
            <a:ext cx="45719" cy="51963"/>
          </a:xfrm>
          <a:prstGeom prst="hexagon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Hexagone 33">
            <a:extLst>
              <a:ext uri="{FF2B5EF4-FFF2-40B4-BE49-F238E27FC236}">
                <a16:creationId xmlns:a16="http://schemas.microsoft.com/office/drawing/2014/main" id="{C9AEF710-936F-4A66-B53C-1E27E86E6E93}"/>
              </a:ext>
            </a:extLst>
          </p:cNvPr>
          <p:cNvSpPr/>
          <p:nvPr/>
        </p:nvSpPr>
        <p:spPr>
          <a:xfrm rot="10800000" flipH="1">
            <a:off x="8816587" y="948638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35" name="Hexagone 34">
            <a:extLst>
              <a:ext uri="{FF2B5EF4-FFF2-40B4-BE49-F238E27FC236}">
                <a16:creationId xmlns:a16="http://schemas.microsoft.com/office/drawing/2014/main" id="{589DDDD2-4D47-462D-A279-087530AE50DB}"/>
              </a:ext>
            </a:extLst>
          </p:cNvPr>
          <p:cNvSpPr/>
          <p:nvPr/>
        </p:nvSpPr>
        <p:spPr>
          <a:xfrm rot="11415697">
            <a:off x="9922214" y="4870980"/>
            <a:ext cx="45719" cy="45719"/>
          </a:xfrm>
          <a:prstGeom prst="hexagon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sp>
        <p:nvSpPr>
          <p:cNvPr id="36" name="Hexagone 35">
            <a:extLst>
              <a:ext uri="{FF2B5EF4-FFF2-40B4-BE49-F238E27FC236}">
                <a16:creationId xmlns:a16="http://schemas.microsoft.com/office/drawing/2014/main" id="{5B790A53-7B30-4A92-A429-0EE938AB16DB}"/>
              </a:ext>
            </a:extLst>
          </p:cNvPr>
          <p:cNvSpPr/>
          <p:nvPr/>
        </p:nvSpPr>
        <p:spPr>
          <a:xfrm rot="11415697" flipH="1" flipV="1">
            <a:off x="10695869" y="2363908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Hexagone 36">
            <a:extLst>
              <a:ext uri="{FF2B5EF4-FFF2-40B4-BE49-F238E27FC236}">
                <a16:creationId xmlns:a16="http://schemas.microsoft.com/office/drawing/2014/main" id="{C2D499E1-2209-4852-9FB4-3886E7C10040}"/>
              </a:ext>
            </a:extLst>
          </p:cNvPr>
          <p:cNvSpPr/>
          <p:nvPr/>
        </p:nvSpPr>
        <p:spPr>
          <a:xfrm rot="11415697" flipV="1">
            <a:off x="11249137" y="2120082"/>
            <a:ext cx="45719" cy="58718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1649B555-17D6-43C8-B864-41F42EB5461D}"/>
              </a:ext>
            </a:extLst>
          </p:cNvPr>
          <p:cNvSpPr txBox="1"/>
          <p:nvPr/>
        </p:nvSpPr>
        <p:spPr>
          <a:xfrm>
            <a:off x="8500532" y="1961926"/>
            <a:ext cx="8438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Neuvilly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47EBA4C8-C9EB-4361-A263-BEBF8B08CA3C}"/>
              </a:ext>
            </a:extLst>
          </p:cNvPr>
          <p:cNvSpPr txBox="1"/>
          <p:nvPr/>
        </p:nvSpPr>
        <p:spPr>
          <a:xfrm>
            <a:off x="10007257" y="2290454"/>
            <a:ext cx="964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0070C0"/>
                </a:solidFill>
              </a:rPr>
              <a:t>Jouy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7AD02DA2-2716-4A2B-AADE-907233BC4E5B}"/>
              </a:ext>
            </a:extLst>
          </p:cNvPr>
          <p:cNvSpPr txBox="1"/>
          <p:nvPr/>
        </p:nvSpPr>
        <p:spPr>
          <a:xfrm>
            <a:off x="9944100" y="4872038"/>
            <a:ext cx="8852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Fleury</a:t>
            </a:r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D86377D7-BABA-408C-BE60-481690997D88}"/>
              </a:ext>
            </a:extLst>
          </p:cNvPr>
          <p:cNvSpPr txBox="1"/>
          <p:nvPr/>
        </p:nvSpPr>
        <p:spPr>
          <a:xfrm>
            <a:off x="8723310" y="985458"/>
            <a:ext cx="964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Cheppy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1097F067-A205-44EB-B9F5-A4A50D85ECAE}"/>
              </a:ext>
            </a:extLst>
          </p:cNvPr>
          <p:cNvSpPr txBox="1"/>
          <p:nvPr/>
        </p:nvSpPr>
        <p:spPr>
          <a:xfrm>
            <a:off x="10943100" y="2116347"/>
            <a:ext cx="7132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0070C0"/>
                </a:solidFill>
              </a:rPr>
              <a:t>Sivry</a:t>
            </a:r>
          </a:p>
        </p:txBody>
      </p:sp>
      <p:sp>
        <p:nvSpPr>
          <p:cNvPr id="45" name="Hexagone 44">
            <a:extLst>
              <a:ext uri="{FF2B5EF4-FFF2-40B4-BE49-F238E27FC236}">
                <a16:creationId xmlns:a16="http://schemas.microsoft.com/office/drawing/2014/main" id="{81000AAD-8898-47A5-A189-243CEA5E52FB}"/>
              </a:ext>
            </a:extLst>
          </p:cNvPr>
          <p:cNvSpPr/>
          <p:nvPr/>
        </p:nvSpPr>
        <p:spPr>
          <a:xfrm rot="10800000" flipH="1">
            <a:off x="9129451" y="3327027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46" name="Hexagone 45">
            <a:extLst>
              <a:ext uri="{FF2B5EF4-FFF2-40B4-BE49-F238E27FC236}">
                <a16:creationId xmlns:a16="http://schemas.microsoft.com/office/drawing/2014/main" id="{FE2BFE51-1327-4A42-A6F4-72724074BE26}"/>
              </a:ext>
            </a:extLst>
          </p:cNvPr>
          <p:cNvSpPr/>
          <p:nvPr/>
        </p:nvSpPr>
        <p:spPr>
          <a:xfrm rot="10800000" flipH="1">
            <a:off x="8743655" y="3278605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47" name="Hexagone 46">
            <a:extLst>
              <a:ext uri="{FF2B5EF4-FFF2-40B4-BE49-F238E27FC236}">
                <a16:creationId xmlns:a16="http://schemas.microsoft.com/office/drawing/2014/main" id="{5255DA5F-75BD-4679-837C-C34748116614}"/>
              </a:ext>
            </a:extLst>
          </p:cNvPr>
          <p:cNvSpPr/>
          <p:nvPr/>
        </p:nvSpPr>
        <p:spPr>
          <a:xfrm rot="10800000" flipH="1">
            <a:off x="10100557" y="1706670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48" name="Hexagone 47">
            <a:extLst>
              <a:ext uri="{FF2B5EF4-FFF2-40B4-BE49-F238E27FC236}">
                <a16:creationId xmlns:a16="http://schemas.microsoft.com/office/drawing/2014/main" id="{EC4205CA-D817-4E56-90B3-0A1907413304}"/>
              </a:ext>
            </a:extLst>
          </p:cNvPr>
          <p:cNvSpPr/>
          <p:nvPr/>
        </p:nvSpPr>
        <p:spPr>
          <a:xfrm rot="10800000" flipH="1">
            <a:off x="10699928" y="6036003"/>
            <a:ext cx="45719" cy="45719"/>
          </a:xfrm>
          <a:prstGeom prst="hexagon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49" name="Hexagone 48">
            <a:extLst>
              <a:ext uri="{FF2B5EF4-FFF2-40B4-BE49-F238E27FC236}">
                <a16:creationId xmlns:a16="http://schemas.microsoft.com/office/drawing/2014/main" id="{EF10C447-0AFB-44D4-85ED-840B30422E66}"/>
              </a:ext>
            </a:extLst>
          </p:cNvPr>
          <p:cNvSpPr/>
          <p:nvPr/>
        </p:nvSpPr>
        <p:spPr>
          <a:xfrm rot="10800000" flipH="1">
            <a:off x="9458244" y="4328476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C8A6CA17-2A09-4AAD-B248-8230900083B2}"/>
              </a:ext>
            </a:extLst>
          </p:cNvPr>
          <p:cNvSpPr txBox="1"/>
          <p:nvPr/>
        </p:nvSpPr>
        <p:spPr>
          <a:xfrm>
            <a:off x="8959230" y="2630656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FF33CC"/>
                </a:solidFill>
              </a:rPr>
              <a:t>Aubréville</a:t>
            </a:r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B19B246D-25CE-47AA-A35E-3A50C717B2AF}"/>
              </a:ext>
            </a:extLst>
          </p:cNvPr>
          <p:cNvSpPr txBox="1"/>
          <p:nvPr/>
        </p:nvSpPr>
        <p:spPr>
          <a:xfrm>
            <a:off x="9956165" y="5942751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Beauzée  </a:t>
            </a:r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85EB5D99-2B1D-424B-AC43-AE4AF4CC0921}"/>
              </a:ext>
            </a:extLst>
          </p:cNvPr>
          <p:cNvSpPr txBox="1"/>
          <p:nvPr/>
        </p:nvSpPr>
        <p:spPr>
          <a:xfrm>
            <a:off x="7832045" y="3121223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Clermont</a:t>
            </a:r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6E2AD808-76B7-4EE9-9AC3-4E9F3D30B54E}"/>
              </a:ext>
            </a:extLst>
          </p:cNvPr>
          <p:cNvSpPr txBox="1"/>
          <p:nvPr/>
        </p:nvSpPr>
        <p:spPr>
          <a:xfrm>
            <a:off x="8861907" y="1473043"/>
            <a:ext cx="246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Les Allieux </a:t>
            </a:r>
            <a:r>
              <a:rPr lang="fr-FR" sz="1100" b="1" dirty="0">
                <a:solidFill>
                  <a:srgbClr val="0070C0"/>
                </a:solidFill>
              </a:rPr>
              <a:t>(Avocourt)</a:t>
            </a:r>
            <a:endParaRPr lang="fr-FR" sz="1400" b="1" dirty="0">
              <a:solidFill>
                <a:srgbClr val="0070C0"/>
              </a:solidFill>
            </a:endParaRPr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F3309F2A-3BBE-46D3-9620-4EA9490D1A07}"/>
              </a:ext>
            </a:extLst>
          </p:cNvPr>
          <p:cNvSpPr txBox="1"/>
          <p:nvPr/>
        </p:nvSpPr>
        <p:spPr>
          <a:xfrm>
            <a:off x="9271127" y="4068853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Froidos</a:t>
            </a:r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074A335C-184C-4741-9F43-808949C0A32E}"/>
              </a:ext>
            </a:extLst>
          </p:cNvPr>
          <p:cNvSpPr txBox="1"/>
          <p:nvPr/>
        </p:nvSpPr>
        <p:spPr>
          <a:xfrm>
            <a:off x="4961426" y="2850967"/>
            <a:ext cx="1329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VIIIe siècle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A8113C6-5E12-437E-BA90-E48194CFA3D1}"/>
              </a:ext>
            </a:extLst>
          </p:cNvPr>
          <p:cNvSpPr/>
          <p:nvPr/>
        </p:nvSpPr>
        <p:spPr>
          <a:xfrm>
            <a:off x="1194078" y="3709224"/>
            <a:ext cx="15350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0070C0"/>
                </a:solidFill>
              </a:rPr>
              <a:t>gallo-romains</a:t>
            </a:r>
            <a:endParaRPr lang="fr-FR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E9D95856-C9B5-4F6E-B2F5-6FDBF6456098}"/>
              </a:ext>
            </a:extLst>
          </p:cNvPr>
          <p:cNvSpPr/>
          <p:nvPr/>
        </p:nvSpPr>
        <p:spPr>
          <a:xfrm>
            <a:off x="3528905" y="3709224"/>
            <a:ext cx="20974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solidFill>
                  <a:srgbClr val="FF33CC"/>
                </a:solidFill>
              </a:rPr>
              <a:t>mérovingiens</a:t>
            </a:r>
            <a:endParaRPr lang="fr-FR" sz="2000" dirty="0">
              <a:solidFill>
                <a:srgbClr val="FF33CC"/>
              </a:solidFill>
            </a:endParaRPr>
          </a:p>
        </p:txBody>
      </p:sp>
      <p:sp>
        <p:nvSpPr>
          <p:cNvPr id="56" name="Hexagone 55">
            <a:extLst>
              <a:ext uri="{FF2B5EF4-FFF2-40B4-BE49-F238E27FC236}">
                <a16:creationId xmlns:a16="http://schemas.microsoft.com/office/drawing/2014/main" id="{26254907-8E26-472A-AFFE-2F4CA63C02B8}"/>
              </a:ext>
            </a:extLst>
          </p:cNvPr>
          <p:cNvSpPr/>
          <p:nvPr/>
        </p:nvSpPr>
        <p:spPr>
          <a:xfrm rot="10800000" flipV="1">
            <a:off x="11347713" y="3035634"/>
            <a:ext cx="45719" cy="45719"/>
          </a:xfrm>
          <a:prstGeom prst="hexagon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Hexagone 56">
            <a:extLst>
              <a:ext uri="{FF2B5EF4-FFF2-40B4-BE49-F238E27FC236}">
                <a16:creationId xmlns:a16="http://schemas.microsoft.com/office/drawing/2014/main" id="{9878EF67-140C-421F-B3F3-1BD9EB34B3B5}"/>
              </a:ext>
            </a:extLst>
          </p:cNvPr>
          <p:cNvSpPr/>
          <p:nvPr/>
        </p:nvSpPr>
        <p:spPr>
          <a:xfrm rot="10800000" flipV="1">
            <a:off x="10800425" y="1873104"/>
            <a:ext cx="45719" cy="47136"/>
          </a:xfrm>
          <a:prstGeom prst="hexagon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ZoneTexte 57">
            <a:extLst>
              <a:ext uri="{FF2B5EF4-FFF2-40B4-BE49-F238E27FC236}">
                <a16:creationId xmlns:a16="http://schemas.microsoft.com/office/drawing/2014/main" id="{64236FE1-4CE6-4E2C-AEF0-C567EE8A4563}"/>
              </a:ext>
            </a:extLst>
          </p:cNvPr>
          <p:cNvSpPr txBox="1"/>
          <p:nvPr/>
        </p:nvSpPr>
        <p:spPr>
          <a:xfrm>
            <a:off x="10651691" y="2595869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FF33CC"/>
                </a:solidFill>
              </a:rPr>
              <a:t>Nixéville</a:t>
            </a:r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A533C00F-1D95-4223-97FA-EA016AC6A2FE}"/>
              </a:ext>
            </a:extLst>
          </p:cNvPr>
          <p:cNvSpPr txBox="1"/>
          <p:nvPr/>
        </p:nvSpPr>
        <p:spPr>
          <a:xfrm>
            <a:off x="10390626" y="1663882"/>
            <a:ext cx="12803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FF33CC"/>
                </a:solidFill>
              </a:rPr>
              <a:t>Béthelainville</a:t>
            </a:r>
          </a:p>
        </p:txBody>
      </p:sp>
      <p:sp>
        <p:nvSpPr>
          <p:cNvPr id="60" name="Hexagone 59">
            <a:extLst>
              <a:ext uri="{FF2B5EF4-FFF2-40B4-BE49-F238E27FC236}">
                <a16:creationId xmlns:a16="http://schemas.microsoft.com/office/drawing/2014/main" id="{00906DFC-B644-410A-A2F6-69047752BCF0}"/>
              </a:ext>
            </a:extLst>
          </p:cNvPr>
          <p:cNvSpPr/>
          <p:nvPr/>
        </p:nvSpPr>
        <p:spPr>
          <a:xfrm rot="10800000" flipV="1">
            <a:off x="10735655" y="1557981"/>
            <a:ext cx="45719" cy="45719"/>
          </a:xfrm>
          <a:prstGeom prst="hexagon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ZoneTexte 60">
            <a:extLst>
              <a:ext uri="{FF2B5EF4-FFF2-40B4-BE49-F238E27FC236}">
                <a16:creationId xmlns:a16="http://schemas.microsoft.com/office/drawing/2014/main" id="{C759273A-1D15-4C3E-A93C-A0C092FA9FDC}"/>
              </a:ext>
            </a:extLst>
          </p:cNvPr>
          <p:cNvSpPr txBox="1"/>
          <p:nvPr/>
        </p:nvSpPr>
        <p:spPr>
          <a:xfrm>
            <a:off x="10411295" y="1276366"/>
            <a:ext cx="11326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FF33CC"/>
                </a:solidFill>
              </a:rPr>
              <a:t>Montzéville</a:t>
            </a:r>
          </a:p>
        </p:txBody>
      </p:sp>
      <p:sp>
        <p:nvSpPr>
          <p:cNvPr id="62" name="Flèche : droite 61">
            <a:extLst>
              <a:ext uri="{FF2B5EF4-FFF2-40B4-BE49-F238E27FC236}">
                <a16:creationId xmlns:a16="http://schemas.microsoft.com/office/drawing/2014/main" id="{FE121094-B3A5-4A2E-AC8A-511FCBE1EC59}"/>
              </a:ext>
            </a:extLst>
          </p:cNvPr>
          <p:cNvSpPr/>
          <p:nvPr/>
        </p:nvSpPr>
        <p:spPr>
          <a:xfrm>
            <a:off x="840003" y="3367444"/>
            <a:ext cx="2837693" cy="244432"/>
          </a:xfrm>
          <a:prstGeom prst="rightArrow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Flèche : droite 62">
            <a:extLst>
              <a:ext uri="{FF2B5EF4-FFF2-40B4-BE49-F238E27FC236}">
                <a16:creationId xmlns:a16="http://schemas.microsoft.com/office/drawing/2014/main" id="{75AD156B-FB41-468B-B3B5-D53F6866E79A}"/>
              </a:ext>
            </a:extLst>
          </p:cNvPr>
          <p:cNvSpPr/>
          <p:nvPr/>
        </p:nvSpPr>
        <p:spPr>
          <a:xfrm>
            <a:off x="3667862" y="3386651"/>
            <a:ext cx="2061772" cy="244432"/>
          </a:xfrm>
          <a:prstGeom prst="rightArrow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Hexagone 63">
            <a:extLst>
              <a:ext uri="{FF2B5EF4-FFF2-40B4-BE49-F238E27FC236}">
                <a16:creationId xmlns:a16="http://schemas.microsoft.com/office/drawing/2014/main" id="{79921A84-1465-4934-B458-BDDD9E0DC137}"/>
              </a:ext>
            </a:extLst>
          </p:cNvPr>
          <p:cNvSpPr/>
          <p:nvPr/>
        </p:nvSpPr>
        <p:spPr>
          <a:xfrm rot="10800000" flipV="1">
            <a:off x="10489347" y="5501049"/>
            <a:ext cx="45719" cy="45719"/>
          </a:xfrm>
          <a:prstGeom prst="hexagon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ZoneTexte 64">
            <a:extLst>
              <a:ext uri="{FF2B5EF4-FFF2-40B4-BE49-F238E27FC236}">
                <a16:creationId xmlns:a16="http://schemas.microsoft.com/office/drawing/2014/main" id="{F6AA79FE-4132-4A50-8496-B08A797B5949}"/>
              </a:ext>
            </a:extLst>
          </p:cNvPr>
          <p:cNvSpPr txBox="1"/>
          <p:nvPr/>
        </p:nvSpPr>
        <p:spPr>
          <a:xfrm>
            <a:off x="10107278" y="5261267"/>
            <a:ext cx="10888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33CC"/>
                </a:solidFill>
              </a:rPr>
              <a:t>Bulainville</a:t>
            </a:r>
          </a:p>
        </p:txBody>
      </p:sp>
      <p:sp>
        <p:nvSpPr>
          <p:cNvPr id="68" name="ZoneTexte 67">
            <a:extLst>
              <a:ext uri="{FF2B5EF4-FFF2-40B4-BE49-F238E27FC236}">
                <a16:creationId xmlns:a16="http://schemas.microsoft.com/office/drawing/2014/main" id="{5FCAA044-C069-4B69-9A24-33A38EF5AD0C}"/>
              </a:ext>
            </a:extLst>
          </p:cNvPr>
          <p:cNvSpPr txBox="1"/>
          <p:nvPr/>
        </p:nvSpPr>
        <p:spPr>
          <a:xfrm>
            <a:off x="8649812" y="3402026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FF33CC"/>
                </a:solidFill>
              </a:rPr>
              <a:t>Auzéville</a:t>
            </a:r>
          </a:p>
        </p:txBody>
      </p:sp>
      <p:sp>
        <p:nvSpPr>
          <p:cNvPr id="69" name="Hexagone 68">
            <a:extLst>
              <a:ext uri="{FF2B5EF4-FFF2-40B4-BE49-F238E27FC236}">
                <a16:creationId xmlns:a16="http://schemas.microsoft.com/office/drawing/2014/main" id="{FA57582C-B917-402D-8714-B5C5BB133C5F}"/>
              </a:ext>
            </a:extLst>
          </p:cNvPr>
          <p:cNvSpPr/>
          <p:nvPr/>
        </p:nvSpPr>
        <p:spPr>
          <a:xfrm rot="10800000" flipV="1">
            <a:off x="9298676" y="2594792"/>
            <a:ext cx="45719" cy="45719"/>
          </a:xfrm>
          <a:prstGeom prst="hexagon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6617372F-E6DA-388A-7746-5A11DBC11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112116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5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451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651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851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51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51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51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251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251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451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651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651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851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/>
      <p:bldP spid="45" grpId="0" animBg="1"/>
      <p:bldP spid="50" grpId="0"/>
      <p:bldP spid="44" grpId="0"/>
      <p:bldP spid="55" grpId="0"/>
      <p:bldP spid="56" grpId="0" animBg="1"/>
      <p:bldP spid="57" grpId="0" animBg="1"/>
      <p:bldP spid="58" grpId="0"/>
      <p:bldP spid="59" grpId="0"/>
      <p:bldP spid="60" grpId="0" animBg="1"/>
      <p:bldP spid="61" grpId="0"/>
      <p:bldP spid="63" grpId="0" animBg="1"/>
      <p:bldP spid="64" grpId="0" animBg="1"/>
      <p:bldP spid="65" grpId="0"/>
      <p:bldP spid="68" grpId="0"/>
      <p:bldP spid="6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9CA82A"/>
            </a:gs>
            <a:gs pos="63848">
              <a:srgbClr val="D3DB35"/>
            </a:gs>
            <a:gs pos="54640">
              <a:srgbClr val="E7EC38"/>
            </a:gs>
            <a:gs pos="44000">
              <a:srgbClr val="FFFF3B">
                <a:alpha val="44706"/>
              </a:srgb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B4CAD3E0-F0FD-4E28-A637-067435A43783}"/>
              </a:ext>
            </a:extLst>
          </p:cNvPr>
          <p:cNvSpPr txBox="1"/>
          <p:nvPr/>
        </p:nvSpPr>
        <p:spPr>
          <a:xfrm>
            <a:off x="673510" y="663677"/>
            <a:ext cx="3704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peuplement de l’</a:t>
            </a:r>
            <a:r>
              <a:rPr lang="fr-FR" sz="2000" b="1" dirty="0">
                <a:solidFill>
                  <a:schemeClr val="accent5">
                    <a:lumMod val="50000"/>
                  </a:schemeClr>
                </a:solidFill>
              </a:rPr>
              <a:t>Argonne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509AFB8-CA3E-433F-B3ED-55FB8ECBBAB3}"/>
              </a:ext>
            </a:extLst>
          </p:cNvPr>
          <p:cNvSpPr txBox="1"/>
          <p:nvPr/>
        </p:nvSpPr>
        <p:spPr>
          <a:xfrm>
            <a:off x="2697480" y="1296720"/>
            <a:ext cx="3508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663300"/>
                </a:solidFill>
              </a:rPr>
              <a:t>à la période</a:t>
            </a:r>
            <a:r>
              <a:rPr lang="fr-FR" b="1" dirty="0">
                <a:solidFill>
                  <a:srgbClr val="663300"/>
                </a:solidFill>
              </a:rPr>
              <a:t> </a:t>
            </a:r>
            <a:r>
              <a:rPr lang="fr-FR" sz="2400" b="1" dirty="0">
                <a:solidFill>
                  <a:srgbClr val="663300"/>
                </a:solidFill>
              </a:rPr>
              <a:t>carolingienne</a:t>
            </a:r>
          </a:p>
        </p:txBody>
      </p:sp>
      <p:graphicFrame>
        <p:nvGraphicFramePr>
          <p:cNvPr id="3" name="Objet 2">
            <a:extLst>
              <a:ext uri="{FF2B5EF4-FFF2-40B4-BE49-F238E27FC236}">
                <a16:creationId xmlns:a16="http://schemas.microsoft.com/office/drawing/2014/main" id="{9A9B906D-3C08-4E8B-BD55-34C8DABF274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78327" y="663677"/>
          <a:ext cx="3840163" cy="541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5238582" imgH="7391192" progId="AcroExch.Document.7">
                  <p:embed/>
                </p:oleObj>
              </mc:Choice>
              <mc:Fallback>
                <p:oleObj name="Acrobat Document" r:id="rId3" imgW="5238582" imgH="7391192" progId="AcroExch.Document.7">
                  <p:embed/>
                  <p:pic>
                    <p:nvPicPr>
                      <p:cNvPr id="3" name="Objet 2">
                        <a:extLst>
                          <a:ext uri="{FF2B5EF4-FFF2-40B4-BE49-F238E27FC236}">
                            <a16:creationId xmlns:a16="http://schemas.microsoft.com/office/drawing/2014/main" id="{9A9B906D-3C08-4E8B-BD55-34C8DABF274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678327" y="663677"/>
                        <a:ext cx="3840163" cy="5418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ZoneTexte 3">
            <a:extLst>
              <a:ext uri="{FF2B5EF4-FFF2-40B4-BE49-F238E27FC236}">
                <a16:creationId xmlns:a16="http://schemas.microsoft.com/office/drawing/2014/main" id="{F80B8208-9457-4EAF-B98B-644238B4498B}"/>
              </a:ext>
            </a:extLst>
          </p:cNvPr>
          <p:cNvSpPr txBox="1"/>
          <p:nvPr/>
        </p:nvSpPr>
        <p:spPr>
          <a:xfrm>
            <a:off x="7691071" y="663677"/>
            <a:ext cx="3840163" cy="5530646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0" name="Hexagone 9">
            <a:extLst>
              <a:ext uri="{FF2B5EF4-FFF2-40B4-BE49-F238E27FC236}">
                <a16:creationId xmlns:a16="http://schemas.microsoft.com/office/drawing/2014/main" id="{F66052ED-65F5-4AC4-B343-4485A4186699}"/>
              </a:ext>
            </a:extLst>
          </p:cNvPr>
          <p:cNvSpPr/>
          <p:nvPr/>
        </p:nvSpPr>
        <p:spPr>
          <a:xfrm rot="10478868" flipV="1">
            <a:off x="10231226" y="1959474"/>
            <a:ext cx="45719" cy="5196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Hexagone 10">
            <a:extLst>
              <a:ext uri="{FF2B5EF4-FFF2-40B4-BE49-F238E27FC236}">
                <a16:creationId xmlns:a16="http://schemas.microsoft.com/office/drawing/2014/main" id="{0831C870-B8BC-4348-917D-127CE4E92168}"/>
              </a:ext>
            </a:extLst>
          </p:cNvPr>
          <p:cNvSpPr/>
          <p:nvPr/>
        </p:nvSpPr>
        <p:spPr>
          <a:xfrm rot="11415697" flipV="1">
            <a:off x="9686396" y="4660764"/>
            <a:ext cx="45719" cy="5196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A723304-92F1-41CA-A957-F50DA2052042}"/>
              </a:ext>
            </a:extLst>
          </p:cNvPr>
          <p:cNvSpPr txBox="1"/>
          <p:nvPr/>
        </p:nvSpPr>
        <p:spPr>
          <a:xfrm>
            <a:off x="9639167" y="1706670"/>
            <a:ext cx="895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336600"/>
                </a:solidFill>
              </a:rPr>
              <a:t>Verrières</a:t>
            </a:r>
            <a:endParaRPr lang="fr-FR" sz="1400" dirty="0">
              <a:solidFill>
                <a:srgbClr val="3366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1A9B915-7169-49B4-BF88-1B18BF378AA1}"/>
              </a:ext>
            </a:extLst>
          </p:cNvPr>
          <p:cNvSpPr txBox="1"/>
          <p:nvPr/>
        </p:nvSpPr>
        <p:spPr>
          <a:xfrm>
            <a:off x="9041664" y="4625609"/>
            <a:ext cx="795546" cy="309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336600"/>
                </a:solidFill>
              </a:rPr>
              <a:t>Lavoye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0A59171A-8595-4987-AFBA-456F04AB1B26}"/>
              </a:ext>
            </a:extLst>
          </p:cNvPr>
          <p:cNvSpPr txBox="1"/>
          <p:nvPr/>
        </p:nvSpPr>
        <p:spPr>
          <a:xfrm>
            <a:off x="631757" y="2850967"/>
            <a:ext cx="893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- 50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C3BD9918-8EEC-468D-94E4-384FADED2762}"/>
              </a:ext>
            </a:extLst>
          </p:cNvPr>
          <p:cNvSpPr txBox="1"/>
          <p:nvPr/>
        </p:nvSpPr>
        <p:spPr>
          <a:xfrm>
            <a:off x="3254491" y="2791862"/>
            <a:ext cx="1081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Ve siècle</a:t>
            </a:r>
          </a:p>
        </p:txBody>
      </p:sp>
      <p:sp>
        <p:nvSpPr>
          <p:cNvPr id="30" name="Hexagone 29">
            <a:extLst>
              <a:ext uri="{FF2B5EF4-FFF2-40B4-BE49-F238E27FC236}">
                <a16:creationId xmlns:a16="http://schemas.microsoft.com/office/drawing/2014/main" id="{A1D222AC-F903-4D38-9A87-E97EC4FD6799}"/>
              </a:ext>
            </a:extLst>
          </p:cNvPr>
          <p:cNvSpPr/>
          <p:nvPr/>
        </p:nvSpPr>
        <p:spPr>
          <a:xfrm rot="8645438" flipV="1">
            <a:off x="8047289" y="4382665"/>
            <a:ext cx="45719" cy="5196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22EE2C03-ABF6-40F6-ABDC-64B0D0563754}"/>
              </a:ext>
            </a:extLst>
          </p:cNvPr>
          <p:cNvSpPr txBox="1"/>
          <p:nvPr/>
        </p:nvSpPr>
        <p:spPr>
          <a:xfrm>
            <a:off x="7889555" y="4085993"/>
            <a:ext cx="927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336600"/>
                </a:solidFill>
              </a:rPr>
              <a:t>Beaulieu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1D7B999-B4DD-4368-B436-58281C8B2EE2}"/>
              </a:ext>
            </a:extLst>
          </p:cNvPr>
          <p:cNvSpPr txBox="1"/>
          <p:nvPr/>
        </p:nvSpPr>
        <p:spPr>
          <a:xfrm>
            <a:off x="1328516" y="5152353"/>
            <a:ext cx="6043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663300"/>
                </a:solidFill>
              </a:rPr>
              <a:t>toponymes (noms de lieu) </a:t>
            </a:r>
          </a:p>
          <a:p>
            <a:pPr algn="ctr"/>
            <a:r>
              <a:rPr lang="fr-FR" sz="2000" b="1" dirty="0">
                <a:solidFill>
                  <a:srgbClr val="663300"/>
                </a:solidFill>
              </a:rPr>
              <a:t>                                         avec terminaison en –</a:t>
            </a:r>
            <a:r>
              <a:rPr lang="fr-FR" sz="2000" b="1" i="1" dirty="0">
                <a:solidFill>
                  <a:srgbClr val="663300"/>
                </a:solidFill>
              </a:rPr>
              <a:t>court</a:t>
            </a:r>
          </a:p>
        </p:txBody>
      </p:sp>
      <p:sp>
        <p:nvSpPr>
          <p:cNvPr id="33" name="Hexagone 32">
            <a:extLst>
              <a:ext uri="{FF2B5EF4-FFF2-40B4-BE49-F238E27FC236}">
                <a16:creationId xmlns:a16="http://schemas.microsoft.com/office/drawing/2014/main" id="{7A0B421D-DACE-47FC-800A-177BF8F418B6}"/>
              </a:ext>
            </a:extLst>
          </p:cNvPr>
          <p:cNvSpPr/>
          <p:nvPr/>
        </p:nvSpPr>
        <p:spPr>
          <a:xfrm rot="11415697" flipV="1">
            <a:off x="8473941" y="2205705"/>
            <a:ext cx="45719" cy="51963"/>
          </a:xfrm>
          <a:prstGeom prst="hexagon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Hexagone 33">
            <a:extLst>
              <a:ext uri="{FF2B5EF4-FFF2-40B4-BE49-F238E27FC236}">
                <a16:creationId xmlns:a16="http://schemas.microsoft.com/office/drawing/2014/main" id="{C9AEF710-936F-4A66-B53C-1E27E86E6E93}"/>
              </a:ext>
            </a:extLst>
          </p:cNvPr>
          <p:cNvSpPr/>
          <p:nvPr/>
        </p:nvSpPr>
        <p:spPr>
          <a:xfrm rot="10800000" flipH="1">
            <a:off x="8816587" y="948638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35" name="Hexagone 34">
            <a:extLst>
              <a:ext uri="{FF2B5EF4-FFF2-40B4-BE49-F238E27FC236}">
                <a16:creationId xmlns:a16="http://schemas.microsoft.com/office/drawing/2014/main" id="{589DDDD2-4D47-462D-A279-087530AE50DB}"/>
              </a:ext>
            </a:extLst>
          </p:cNvPr>
          <p:cNvSpPr/>
          <p:nvPr/>
        </p:nvSpPr>
        <p:spPr>
          <a:xfrm rot="11415697">
            <a:off x="9933305" y="4933864"/>
            <a:ext cx="45719" cy="45719"/>
          </a:xfrm>
          <a:prstGeom prst="hexagon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sp>
        <p:nvSpPr>
          <p:cNvPr id="36" name="Hexagone 35">
            <a:extLst>
              <a:ext uri="{FF2B5EF4-FFF2-40B4-BE49-F238E27FC236}">
                <a16:creationId xmlns:a16="http://schemas.microsoft.com/office/drawing/2014/main" id="{5B790A53-7B30-4A92-A429-0EE938AB16DB}"/>
              </a:ext>
            </a:extLst>
          </p:cNvPr>
          <p:cNvSpPr/>
          <p:nvPr/>
        </p:nvSpPr>
        <p:spPr>
          <a:xfrm rot="11415697" flipH="1" flipV="1">
            <a:off x="10695869" y="2363908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Hexagone 36">
            <a:extLst>
              <a:ext uri="{FF2B5EF4-FFF2-40B4-BE49-F238E27FC236}">
                <a16:creationId xmlns:a16="http://schemas.microsoft.com/office/drawing/2014/main" id="{C2D499E1-2209-4852-9FB4-3886E7C10040}"/>
              </a:ext>
            </a:extLst>
          </p:cNvPr>
          <p:cNvSpPr/>
          <p:nvPr/>
        </p:nvSpPr>
        <p:spPr>
          <a:xfrm rot="11415697" flipV="1">
            <a:off x="11249137" y="2120082"/>
            <a:ext cx="45719" cy="58718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1649B555-17D6-43C8-B864-41F42EB5461D}"/>
              </a:ext>
            </a:extLst>
          </p:cNvPr>
          <p:cNvSpPr txBox="1"/>
          <p:nvPr/>
        </p:nvSpPr>
        <p:spPr>
          <a:xfrm>
            <a:off x="8500532" y="1961926"/>
            <a:ext cx="8438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Neuvilly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47EBA4C8-C9EB-4361-A263-BEBF8B08CA3C}"/>
              </a:ext>
            </a:extLst>
          </p:cNvPr>
          <p:cNvSpPr txBox="1"/>
          <p:nvPr/>
        </p:nvSpPr>
        <p:spPr>
          <a:xfrm>
            <a:off x="10007257" y="2290454"/>
            <a:ext cx="964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0070C0"/>
                </a:solidFill>
              </a:rPr>
              <a:t>Jouy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7AD02DA2-2716-4A2B-AADE-907233BC4E5B}"/>
              </a:ext>
            </a:extLst>
          </p:cNvPr>
          <p:cNvSpPr txBox="1"/>
          <p:nvPr/>
        </p:nvSpPr>
        <p:spPr>
          <a:xfrm>
            <a:off x="9944100" y="4872038"/>
            <a:ext cx="8852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Fleury</a:t>
            </a:r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D86377D7-BABA-408C-BE60-481690997D88}"/>
              </a:ext>
            </a:extLst>
          </p:cNvPr>
          <p:cNvSpPr txBox="1"/>
          <p:nvPr/>
        </p:nvSpPr>
        <p:spPr>
          <a:xfrm>
            <a:off x="8723310" y="985458"/>
            <a:ext cx="964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Cheppy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1097F067-A205-44EB-B9F5-A4A50D85ECAE}"/>
              </a:ext>
            </a:extLst>
          </p:cNvPr>
          <p:cNvSpPr txBox="1"/>
          <p:nvPr/>
        </p:nvSpPr>
        <p:spPr>
          <a:xfrm>
            <a:off x="10943100" y="2116347"/>
            <a:ext cx="7132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0070C0"/>
                </a:solidFill>
              </a:rPr>
              <a:t>Sivry</a:t>
            </a:r>
          </a:p>
        </p:txBody>
      </p:sp>
      <p:sp>
        <p:nvSpPr>
          <p:cNvPr id="45" name="Hexagone 44">
            <a:extLst>
              <a:ext uri="{FF2B5EF4-FFF2-40B4-BE49-F238E27FC236}">
                <a16:creationId xmlns:a16="http://schemas.microsoft.com/office/drawing/2014/main" id="{81000AAD-8898-47A5-A189-243CEA5E52FB}"/>
              </a:ext>
            </a:extLst>
          </p:cNvPr>
          <p:cNvSpPr/>
          <p:nvPr/>
        </p:nvSpPr>
        <p:spPr>
          <a:xfrm rot="10800000" flipH="1">
            <a:off x="9129451" y="3327027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46" name="Hexagone 45">
            <a:extLst>
              <a:ext uri="{FF2B5EF4-FFF2-40B4-BE49-F238E27FC236}">
                <a16:creationId xmlns:a16="http://schemas.microsoft.com/office/drawing/2014/main" id="{FE2BFE51-1327-4A42-A6F4-72724074BE26}"/>
              </a:ext>
            </a:extLst>
          </p:cNvPr>
          <p:cNvSpPr/>
          <p:nvPr/>
        </p:nvSpPr>
        <p:spPr>
          <a:xfrm rot="10800000" flipH="1">
            <a:off x="8743655" y="3278605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47" name="Hexagone 46">
            <a:extLst>
              <a:ext uri="{FF2B5EF4-FFF2-40B4-BE49-F238E27FC236}">
                <a16:creationId xmlns:a16="http://schemas.microsoft.com/office/drawing/2014/main" id="{5255DA5F-75BD-4679-837C-C34748116614}"/>
              </a:ext>
            </a:extLst>
          </p:cNvPr>
          <p:cNvSpPr/>
          <p:nvPr/>
        </p:nvSpPr>
        <p:spPr>
          <a:xfrm rot="10800000" flipH="1">
            <a:off x="10100557" y="1706670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48" name="Hexagone 47">
            <a:extLst>
              <a:ext uri="{FF2B5EF4-FFF2-40B4-BE49-F238E27FC236}">
                <a16:creationId xmlns:a16="http://schemas.microsoft.com/office/drawing/2014/main" id="{EC4205CA-D817-4E56-90B3-0A1907413304}"/>
              </a:ext>
            </a:extLst>
          </p:cNvPr>
          <p:cNvSpPr/>
          <p:nvPr/>
        </p:nvSpPr>
        <p:spPr>
          <a:xfrm rot="10800000" flipH="1">
            <a:off x="10699928" y="6036003"/>
            <a:ext cx="45719" cy="45719"/>
          </a:xfrm>
          <a:prstGeom prst="hexagon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49" name="Hexagone 48">
            <a:extLst>
              <a:ext uri="{FF2B5EF4-FFF2-40B4-BE49-F238E27FC236}">
                <a16:creationId xmlns:a16="http://schemas.microsoft.com/office/drawing/2014/main" id="{EF10C447-0AFB-44D4-85ED-840B30422E66}"/>
              </a:ext>
            </a:extLst>
          </p:cNvPr>
          <p:cNvSpPr/>
          <p:nvPr/>
        </p:nvSpPr>
        <p:spPr>
          <a:xfrm rot="10800000" flipH="1">
            <a:off x="9458244" y="4328476"/>
            <a:ext cx="45719" cy="45719"/>
          </a:xfrm>
          <a:prstGeom prst="hexagon">
            <a:avLst/>
          </a:prstGeom>
          <a:solidFill>
            <a:srgbClr val="005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50" name="ZoneTexte 49">
            <a:extLst>
              <a:ext uri="{FF2B5EF4-FFF2-40B4-BE49-F238E27FC236}">
                <a16:creationId xmlns:a16="http://schemas.microsoft.com/office/drawing/2014/main" id="{C8A6CA17-2A09-4AAD-B248-8230900083B2}"/>
              </a:ext>
            </a:extLst>
          </p:cNvPr>
          <p:cNvSpPr txBox="1"/>
          <p:nvPr/>
        </p:nvSpPr>
        <p:spPr>
          <a:xfrm>
            <a:off x="8677504" y="3341529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FF33CC"/>
                </a:solidFill>
              </a:rPr>
              <a:t>Auzéville</a:t>
            </a:r>
          </a:p>
        </p:txBody>
      </p:sp>
      <p:sp>
        <p:nvSpPr>
          <p:cNvPr id="51" name="ZoneTexte 50">
            <a:extLst>
              <a:ext uri="{FF2B5EF4-FFF2-40B4-BE49-F238E27FC236}">
                <a16:creationId xmlns:a16="http://schemas.microsoft.com/office/drawing/2014/main" id="{B19B246D-25CE-47AA-A35E-3A50C717B2AF}"/>
              </a:ext>
            </a:extLst>
          </p:cNvPr>
          <p:cNvSpPr txBox="1"/>
          <p:nvPr/>
        </p:nvSpPr>
        <p:spPr>
          <a:xfrm>
            <a:off x="9956165" y="5942751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Beauzée  </a:t>
            </a:r>
          </a:p>
        </p:txBody>
      </p:sp>
      <p:sp>
        <p:nvSpPr>
          <p:cNvPr id="52" name="ZoneTexte 51">
            <a:extLst>
              <a:ext uri="{FF2B5EF4-FFF2-40B4-BE49-F238E27FC236}">
                <a16:creationId xmlns:a16="http://schemas.microsoft.com/office/drawing/2014/main" id="{85EB5D99-2B1D-424B-AC43-AE4AF4CC0921}"/>
              </a:ext>
            </a:extLst>
          </p:cNvPr>
          <p:cNvSpPr txBox="1"/>
          <p:nvPr/>
        </p:nvSpPr>
        <p:spPr>
          <a:xfrm>
            <a:off x="7832045" y="3121223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Clermont</a:t>
            </a:r>
          </a:p>
        </p:txBody>
      </p:sp>
      <p:sp>
        <p:nvSpPr>
          <p:cNvPr id="53" name="ZoneTexte 52">
            <a:extLst>
              <a:ext uri="{FF2B5EF4-FFF2-40B4-BE49-F238E27FC236}">
                <a16:creationId xmlns:a16="http://schemas.microsoft.com/office/drawing/2014/main" id="{6E2AD808-76B7-4EE9-9AC3-4E9F3D30B54E}"/>
              </a:ext>
            </a:extLst>
          </p:cNvPr>
          <p:cNvSpPr txBox="1"/>
          <p:nvPr/>
        </p:nvSpPr>
        <p:spPr>
          <a:xfrm>
            <a:off x="9636781" y="1473043"/>
            <a:ext cx="10366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Avocourt</a:t>
            </a:r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F3309F2A-3BBE-46D3-9620-4EA9490D1A07}"/>
              </a:ext>
            </a:extLst>
          </p:cNvPr>
          <p:cNvSpPr txBox="1"/>
          <p:nvPr/>
        </p:nvSpPr>
        <p:spPr>
          <a:xfrm>
            <a:off x="9271127" y="4068853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0070C0"/>
                </a:solidFill>
              </a:rPr>
              <a:t>Froidos</a:t>
            </a:r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074A335C-184C-4741-9F43-808949C0A32E}"/>
              </a:ext>
            </a:extLst>
          </p:cNvPr>
          <p:cNvSpPr txBox="1"/>
          <p:nvPr/>
        </p:nvSpPr>
        <p:spPr>
          <a:xfrm>
            <a:off x="4739345" y="2832182"/>
            <a:ext cx="1329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VIIIe siècle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A8113C6-5E12-437E-BA90-E48194CFA3D1}"/>
              </a:ext>
            </a:extLst>
          </p:cNvPr>
          <p:cNvSpPr/>
          <p:nvPr/>
        </p:nvSpPr>
        <p:spPr>
          <a:xfrm>
            <a:off x="1194078" y="3709224"/>
            <a:ext cx="15350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0070C0"/>
                </a:solidFill>
              </a:rPr>
              <a:t>gallo-romains</a:t>
            </a:r>
            <a:endParaRPr lang="fr-FR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E9D95856-C9B5-4F6E-B2F5-6FDBF6456098}"/>
              </a:ext>
            </a:extLst>
          </p:cNvPr>
          <p:cNvSpPr/>
          <p:nvPr/>
        </p:nvSpPr>
        <p:spPr>
          <a:xfrm>
            <a:off x="3528905" y="3709224"/>
            <a:ext cx="20974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solidFill>
                  <a:srgbClr val="FF33CC"/>
                </a:solidFill>
              </a:rPr>
              <a:t>mérovingiens</a:t>
            </a:r>
            <a:endParaRPr lang="fr-FR" sz="2000" dirty="0">
              <a:solidFill>
                <a:srgbClr val="FF33CC"/>
              </a:solidFill>
            </a:endParaRPr>
          </a:p>
        </p:txBody>
      </p:sp>
      <p:sp>
        <p:nvSpPr>
          <p:cNvPr id="56" name="Hexagone 55">
            <a:extLst>
              <a:ext uri="{FF2B5EF4-FFF2-40B4-BE49-F238E27FC236}">
                <a16:creationId xmlns:a16="http://schemas.microsoft.com/office/drawing/2014/main" id="{26254907-8E26-472A-AFFE-2F4CA63C02B8}"/>
              </a:ext>
            </a:extLst>
          </p:cNvPr>
          <p:cNvSpPr/>
          <p:nvPr/>
        </p:nvSpPr>
        <p:spPr>
          <a:xfrm rot="10800000" flipV="1">
            <a:off x="11347713" y="3035634"/>
            <a:ext cx="45719" cy="45719"/>
          </a:xfrm>
          <a:prstGeom prst="hexagon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Hexagone 56">
            <a:extLst>
              <a:ext uri="{FF2B5EF4-FFF2-40B4-BE49-F238E27FC236}">
                <a16:creationId xmlns:a16="http://schemas.microsoft.com/office/drawing/2014/main" id="{9878EF67-140C-421F-B3F3-1BD9EB34B3B5}"/>
              </a:ext>
            </a:extLst>
          </p:cNvPr>
          <p:cNvSpPr/>
          <p:nvPr/>
        </p:nvSpPr>
        <p:spPr>
          <a:xfrm rot="10800000" flipV="1">
            <a:off x="10800425" y="1873104"/>
            <a:ext cx="45719" cy="47136"/>
          </a:xfrm>
          <a:prstGeom prst="hexagon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ZoneTexte 57">
            <a:extLst>
              <a:ext uri="{FF2B5EF4-FFF2-40B4-BE49-F238E27FC236}">
                <a16:creationId xmlns:a16="http://schemas.microsoft.com/office/drawing/2014/main" id="{64236FE1-4CE6-4E2C-AEF0-C567EE8A4563}"/>
              </a:ext>
            </a:extLst>
          </p:cNvPr>
          <p:cNvSpPr txBox="1"/>
          <p:nvPr/>
        </p:nvSpPr>
        <p:spPr>
          <a:xfrm>
            <a:off x="10752881" y="2745427"/>
            <a:ext cx="8852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FF33CC"/>
                </a:solidFill>
              </a:rPr>
              <a:t>Nixéville</a:t>
            </a:r>
          </a:p>
        </p:txBody>
      </p:sp>
      <p:sp>
        <p:nvSpPr>
          <p:cNvPr id="59" name="ZoneTexte 58">
            <a:extLst>
              <a:ext uri="{FF2B5EF4-FFF2-40B4-BE49-F238E27FC236}">
                <a16:creationId xmlns:a16="http://schemas.microsoft.com/office/drawing/2014/main" id="{A533C00F-1D95-4223-97FA-EA016AC6A2FE}"/>
              </a:ext>
            </a:extLst>
          </p:cNvPr>
          <p:cNvSpPr txBox="1"/>
          <p:nvPr/>
        </p:nvSpPr>
        <p:spPr>
          <a:xfrm>
            <a:off x="10390626" y="1663882"/>
            <a:ext cx="12803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FF33CC"/>
                </a:solidFill>
              </a:rPr>
              <a:t>Béthelainville</a:t>
            </a:r>
          </a:p>
        </p:txBody>
      </p:sp>
      <p:sp>
        <p:nvSpPr>
          <p:cNvPr id="60" name="Hexagone 59">
            <a:extLst>
              <a:ext uri="{FF2B5EF4-FFF2-40B4-BE49-F238E27FC236}">
                <a16:creationId xmlns:a16="http://schemas.microsoft.com/office/drawing/2014/main" id="{00906DFC-B644-410A-A2F6-69047752BCF0}"/>
              </a:ext>
            </a:extLst>
          </p:cNvPr>
          <p:cNvSpPr/>
          <p:nvPr/>
        </p:nvSpPr>
        <p:spPr>
          <a:xfrm rot="10800000" flipV="1">
            <a:off x="10735655" y="1557981"/>
            <a:ext cx="45719" cy="45719"/>
          </a:xfrm>
          <a:prstGeom prst="hexagon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ZoneTexte 60">
            <a:extLst>
              <a:ext uri="{FF2B5EF4-FFF2-40B4-BE49-F238E27FC236}">
                <a16:creationId xmlns:a16="http://schemas.microsoft.com/office/drawing/2014/main" id="{C759273A-1D15-4C3E-A93C-A0C092FA9FDC}"/>
              </a:ext>
            </a:extLst>
          </p:cNvPr>
          <p:cNvSpPr txBox="1"/>
          <p:nvPr/>
        </p:nvSpPr>
        <p:spPr>
          <a:xfrm>
            <a:off x="10455658" y="1299435"/>
            <a:ext cx="11326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FF33CC"/>
                </a:solidFill>
              </a:rPr>
              <a:t>Montzéville</a:t>
            </a:r>
          </a:p>
        </p:txBody>
      </p:sp>
      <p:sp>
        <p:nvSpPr>
          <p:cNvPr id="62" name="Flèche : droite 61">
            <a:extLst>
              <a:ext uri="{FF2B5EF4-FFF2-40B4-BE49-F238E27FC236}">
                <a16:creationId xmlns:a16="http://schemas.microsoft.com/office/drawing/2014/main" id="{FE121094-B3A5-4A2E-AC8A-511FCBE1EC59}"/>
              </a:ext>
            </a:extLst>
          </p:cNvPr>
          <p:cNvSpPr/>
          <p:nvPr/>
        </p:nvSpPr>
        <p:spPr>
          <a:xfrm>
            <a:off x="840003" y="3367444"/>
            <a:ext cx="2837693" cy="244432"/>
          </a:xfrm>
          <a:prstGeom prst="rightArrow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Flèche : droite 62">
            <a:extLst>
              <a:ext uri="{FF2B5EF4-FFF2-40B4-BE49-F238E27FC236}">
                <a16:creationId xmlns:a16="http://schemas.microsoft.com/office/drawing/2014/main" id="{75AD156B-FB41-468B-B3B5-D53F6866E79A}"/>
              </a:ext>
            </a:extLst>
          </p:cNvPr>
          <p:cNvSpPr/>
          <p:nvPr/>
        </p:nvSpPr>
        <p:spPr>
          <a:xfrm>
            <a:off x="3667862" y="3386651"/>
            <a:ext cx="2061772" cy="244432"/>
          </a:xfrm>
          <a:prstGeom prst="rightArrow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Hexagone 63">
            <a:extLst>
              <a:ext uri="{FF2B5EF4-FFF2-40B4-BE49-F238E27FC236}">
                <a16:creationId xmlns:a16="http://schemas.microsoft.com/office/drawing/2014/main" id="{79921A84-1465-4934-B458-BDDD9E0DC137}"/>
              </a:ext>
            </a:extLst>
          </p:cNvPr>
          <p:cNvSpPr/>
          <p:nvPr/>
        </p:nvSpPr>
        <p:spPr>
          <a:xfrm rot="10800000" flipV="1">
            <a:off x="10489347" y="5501049"/>
            <a:ext cx="45719" cy="45719"/>
          </a:xfrm>
          <a:prstGeom prst="hexagon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ZoneTexte 64">
            <a:extLst>
              <a:ext uri="{FF2B5EF4-FFF2-40B4-BE49-F238E27FC236}">
                <a16:creationId xmlns:a16="http://schemas.microsoft.com/office/drawing/2014/main" id="{F6AA79FE-4132-4A50-8496-B08A797B5949}"/>
              </a:ext>
            </a:extLst>
          </p:cNvPr>
          <p:cNvSpPr txBox="1"/>
          <p:nvPr/>
        </p:nvSpPr>
        <p:spPr>
          <a:xfrm>
            <a:off x="10107278" y="5261267"/>
            <a:ext cx="10888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33CC"/>
                </a:solidFill>
              </a:rPr>
              <a:t>Bulainville</a:t>
            </a:r>
          </a:p>
        </p:txBody>
      </p:sp>
      <p:sp>
        <p:nvSpPr>
          <p:cNvPr id="66" name="Flèche : droite 65">
            <a:extLst>
              <a:ext uri="{FF2B5EF4-FFF2-40B4-BE49-F238E27FC236}">
                <a16:creationId xmlns:a16="http://schemas.microsoft.com/office/drawing/2014/main" id="{85DB9B2F-A28E-4318-B7EC-85260E84DF01}"/>
              </a:ext>
            </a:extLst>
          </p:cNvPr>
          <p:cNvSpPr/>
          <p:nvPr/>
        </p:nvSpPr>
        <p:spPr>
          <a:xfrm>
            <a:off x="5729634" y="3364089"/>
            <a:ext cx="1223715" cy="266994"/>
          </a:xfrm>
          <a:prstGeom prst="rightArrow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7" name="ZoneTexte 66">
            <a:extLst>
              <a:ext uri="{FF2B5EF4-FFF2-40B4-BE49-F238E27FC236}">
                <a16:creationId xmlns:a16="http://schemas.microsoft.com/office/drawing/2014/main" id="{AE5BB39E-E7C0-4C55-A9A3-9237A6014B5F}"/>
              </a:ext>
            </a:extLst>
          </p:cNvPr>
          <p:cNvSpPr txBox="1"/>
          <p:nvPr/>
        </p:nvSpPr>
        <p:spPr>
          <a:xfrm>
            <a:off x="6334184" y="2835813"/>
            <a:ext cx="1257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336600"/>
                </a:solidFill>
              </a:rPr>
              <a:t>IXe siècle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E4F1015D-A690-4E8C-BAA1-56DD9BC38F04}"/>
              </a:ext>
            </a:extLst>
          </p:cNvPr>
          <p:cNvSpPr/>
          <p:nvPr/>
        </p:nvSpPr>
        <p:spPr>
          <a:xfrm>
            <a:off x="5341247" y="3715993"/>
            <a:ext cx="20974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solidFill>
                  <a:srgbClr val="663300"/>
                </a:solidFill>
              </a:rPr>
              <a:t>carolingiens</a:t>
            </a:r>
            <a:endParaRPr lang="fr-FR" sz="2000" dirty="0">
              <a:solidFill>
                <a:srgbClr val="663300"/>
              </a:solidFill>
            </a:endParaRPr>
          </a:p>
        </p:txBody>
      </p:sp>
      <p:sp>
        <p:nvSpPr>
          <p:cNvPr id="69" name="Hexagone 68">
            <a:extLst>
              <a:ext uri="{FF2B5EF4-FFF2-40B4-BE49-F238E27FC236}">
                <a16:creationId xmlns:a16="http://schemas.microsoft.com/office/drawing/2014/main" id="{ED82A5FC-B619-4D77-B8F5-9C835DC8BC81}"/>
              </a:ext>
            </a:extLst>
          </p:cNvPr>
          <p:cNvSpPr/>
          <p:nvPr/>
        </p:nvSpPr>
        <p:spPr>
          <a:xfrm rot="10800000" flipH="1">
            <a:off x="10864814" y="3012773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70" name="Hexagone 69">
            <a:extLst>
              <a:ext uri="{FF2B5EF4-FFF2-40B4-BE49-F238E27FC236}">
                <a16:creationId xmlns:a16="http://schemas.microsoft.com/office/drawing/2014/main" id="{BD1EEABA-8B32-46AC-99FB-E3E315FF9ED0}"/>
              </a:ext>
            </a:extLst>
          </p:cNvPr>
          <p:cNvSpPr/>
          <p:nvPr/>
        </p:nvSpPr>
        <p:spPr>
          <a:xfrm rot="10800000" flipH="1">
            <a:off x="10071675" y="5224112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71" name="Hexagone 70">
            <a:extLst>
              <a:ext uri="{FF2B5EF4-FFF2-40B4-BE49-F238E27FC236}">
                <a16:creationId xmlns:a16="http://schemas.microsoft.com/office/drawing/2014/main" id="{42F4DF17-55CF-4EB5-BA38-2647A2BF1D5A}"/>
              </a:ext>
            </a:extLst>
          </p:cNvPr>
          <p:cNvSpPr/>
          <p:nvPr/>
        </p:nvSpPr>
        <p:spPr>
          <a:xfrm rot="10800000" flipH="1">
            <a:off x="9971640" y="2637197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72" name="Hexagone 71">
            <a:extLst>
              <a:ext uri="{FF2B5EF4-FFF2-40B4-BE49-F238E27FC236}">
                <a16:creationId xmlns:a16="http://schemas.microsoft.com/office/drawing/2014/main" id="{0762C5EE-C163-477D-A486-740A15E02676}"/>
              </a:ext>
            </a:extLst>
          </p:cNvPr>
          <p:cNvSpPr/>
          <p:nvPr/>
        </p:nvSpPr>
        <p:spPr>
          <a:xfrm rot="10800000" flipH="1">
            <a:off x="9910446" y="3555350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74" name="Hexagone 73">
            <a:extLst>
              <a:ext uri="{FF2B5EF4-FFF2-40B4-BE49-F238E27FC236}">
                <a16:creationId xmlns:a16="http://schemas.microsoft.com/office/drawing/2014/main" id="{A0A2DF09-6D7A-4D6C-9C06-39F8E0893C7A}"/>
              </a:ext>
            </a:extLst>
          </p:cNvPr>
          <p:cNvSpPr/>
          <p:nvPr/>
        </p:nvSpPr>
        <p:spPr>
          <a:xfrm rot="10800000" flipH="1">
            <a:off x="10146276" y="3871030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75" name="Hexagone 74">
            <a:extLst>
              <a:ext uri="{FF2B5EF4-FFF2-40B4-BE49-F238E27FC236}">
                <a16:creationId xmlns:a16="http://schemas.microsoft.com/office/drawing/2014/main" id="{333143BA-8FC7-459D-8A87-E8705510655E}"/>
              </a:ext>
            </a:extLst>
          </p:cNvPr>
          <p:cNvSpPr/>
          <p:nvPr/>
        </p:nvSpPr>
        <p:spPr>
          <a:xfrm rot="10800000" flipH="1">
            <a:off x="10578281" y="4641026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76" name="Hexagone 75">
            <a:extLst>
              <a:ext uri="{FF2B5EF4-FFF2-40B4-BE49-F238E27FC236}">
                <a16:creationId xmlns:a16="http://schemas.microsoft.com/office/drawing/2014/main" id="{60C782C4-E9B0-4FA9-BEA1-12A0A6009A7E}"/>
              </a:ext>
            </a:extLst>
          </p:cNvPr>
          <p:cNvSpPr/>
          <p:nvPr/>
        </p:nvSpPr>
        <p:spPr>
          <a:xfrm rot="10800000" flipH="1">
            <a:off x="9504906" y="4543739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77" name="Hexagone 76">
            <a:extLst>
              <a:ext uri="{FF2B5EF4-FFF2-40B4-BE49-F238E27FC236}">
                <a16:creationId xmlns:a16="http://schemas.microsoft.com/office/drawing/2014/main" id="{E0340E57-18D7-480C-9318-6CBE27C0029E}"/>
              </a:ext>
            </a:extLst>
          </p:cNvPr>
          <p:cNvSpPr/>
          <p:nvPr/>
        </p:nvSpPr>
        <p:spPr>
          <a:xfrm rot="10800000" flipH="1">
            <a:off x="9806694" y="4773317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79" name="Hexagone 78">
            <a:extLst>
              <a:ext uri="{FF2B5EF4-FFF2-40B4-BE49-F238E27FC236}">
                <a16:creationId xmlns:a16="http://schemas.microsoft.com/office/drawing/2014/main" id="{8A15FCE9-8282-4F68-B31F-F91BFFA162CC}"/>
              </a:ext>
            </a:extLst>
          </p:cNvPr>
          <p:cNvSpPr/>
          <p:nvPr/>
        </p:nvSpPr>
        <p:spPr>
          <a:xfrm rot="10800000" flipH="1">
            <a:off x="11277193" y="5575849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80" name="Hexagone 79">
            <a:extLst>
              <a:ext uri="{FF2B5EF4-FFF2-40B4-BE49-F238E27FC236}">
                <a16:creationId xmlns:a16="http://schemas.microsoft.com/office/drawing/2014/main" id="{186C6E21-9ED8-4DAB-B0DA-0715B9D6312C}"/>
              </a:ext>
            </a:extLst>
          </p:cNvPr>
          <p:cNvSpPr/>
          <p:nvPr/>
        </p:nvSpPr>
        <p:spPr>
          <a:xfrm rot="10800000" flipH="1">
            <a:off x="9889030" y="809694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82" name="Hexagone 81">
            <a:extLst>
              <a:ext uri="{FF2B5EF4-FFF2-40B4-BE49-F238E27FC236}">
                <a16:creationId xmlns:a16="http://schemas.microsoft.com/office/drawing/2014/main" id="{6BEF3AF1-C6A7-4840-8138-9A1DB39D39DA}"/>
              </a:ext>
            </a:extLst>
          </p:cNvPr>
          <p:cNvSpPr/>
          <p:nvPr/>
        </p:nvSpPr>
        <p:spPr>
          <a:xfrm rot="10800000" flipH="1">
            <a:off x="11133585" y="3725437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83" name="Hexagone 82">
            <a:extLst>
              <a:ext uri="{FF2B5EF4-FFF2-40B4-BE49-F238E27FC236}">
                <a16:creationId xmlns:a16="http://schemas.microsoft.com/office/drawing/2014/main" id="{E5A823C4-7FCE-4C1F-853E-316CA89DB6F6}"/>
              </a:ext>
            </a:extLst>
          </p:cNvPr>
          <p:cNvSpPr/>
          <p:nvPr/>
        </p:nvSpPr>
        <p:spPr>
          <a:xfrm rot="10800000" flipH="1">
            <a:off x="9806693" y="2908707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85" name="ZoneTexte 84">
            <a:extLst>
              <a:ext uri="{FF2B5EF4-FFF2-40B4-BE49-F238E27FC236}">
                <a16:creationId xmlns:a16="http://schemas.microsoft.com/office/drawing/2014/main" id="{90F6C32F-71AB-4A84-B4CA-838BA070B627}"/>
              </a:ext>
            </a:extLst>
          </p:cNvPr>
          <p:cNvSpPr txBox="1"/>
          <p:nvPr/>
        </p:nvSpPr>
        <p:spPr>
          <a:xfrm>
            <a:off x="10512206" y="2981364"/>
            <a:ext cx="10366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Blercourt</a:t>
            </a:r>
          </a:p>
        </p:txBody>
      </p:sp>
      <p:sp>
        <p:nvSpPr>
          <p:cNvPr id="86" name="ZoneTexte 85">
            <a:extLst>
              <a:ext uri="{FF2B5EF4-FFF2-40B4-BE49-F238E27FC236}">
                <a16:creationId xmlns:a16="http://schemas.microsoft.com/office/drawing/2014/main" id="{9BA8C7B3-F8E8-46CD-AB2C-689BD8B6D277}"/>
              </a:ext>
            </a:extLst>
          </p:cNvPr>
          <p:cNvSpPr txBox="1"/>
          <p:nvPr/>
        </p:nvSpPr>
        <p:spPr>
          <a:xfrm>
            <a:off x="9376556" y="2403939"/>
            <a:ext cx="10366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Récicourt</a:t>
            </a:r>
          </a:p>
        </p:txBody>
      </p:sp>
      <p:sp>
        <p:nvSpPr>
          <p:cNvPr id="87" name="ZoneTexte 86">
            <a:extLst>
              <a:ext uri="{FF2B5EF4-FFF2-40B4-BE49-F238E27FC236}">
                <a16:creationId xmlns:a16="http://schemas.microsoft.com/office/drawing/2014/main" id="{A8CBCC87-1101-4F00-AAB9-3E47467A1083}"/>
              </a:ext>
            </a:extLst>
          </p:cNvPr>
          <p:cNvSpPr txBox="1"/>
          <p:nvPr/>
        </p:nvSpPr>
        <p:spPr>
          <a:xfrm>
            <a:off x="9640613" y="3284859"/>
            <a:ext cx="10366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1400" b="1" dirty="0">
                <a:solidFill>
                  <a:srgbClr val="663300"/>
                </a:solidFill>
              </a:rPr>
              <a:t>Jubécourt</a:t>
            </a:r>
          </a:p>
        </p:txBody>
      </p:sp>
      <p:sp>
        <p:nvSpPr>
          <p:cNvPr id="88" name="ZoneTexte 87">
            <a:extLst>
              <a:ext uri="{FF2B5EF4-FFF2-40B4-BE49-F238E27FC236}">
                <a16:creationId xmlns:a16="http://schemas.microsoft.com/office/drawing/2014/main" id="{46F9A1A5-BE05-40B8-BF23-2C6417E85CBF}"/>
              </a:ext>
            </a:extLst>
          </p:cNvPr>
          <p:cNvSpPr txBox="1"/>
          <p:nvPr/>
        </p:nvSpPr>
        <p:spPr>
          <a:xfrm>
            <a:off x="9722246" y="3646814"/>
            <a:ext cx="10366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Julvécourt</a:t>
            </a:r>
          </a:p>
        </p:txBody>
      </p:sp>
      <p:sp>
        <p:nvSpPr>
          <p:cNvPr id="89" name="ZoneTexte 88">
            <a:extLst>
              <a:ext uri="{FF2B5EF4-FFF2-40B4-BE49-F238E27FC236}">
                <a16:creationId xmlns:a16="http://schemas.microsoft.com/office/drawing/2014/main" id="{BE9E5374-559B-4515-95B2-ACFE5414BC70}"/>
              </a:ext>
            </a:extLst>
          </p:cNvPr>
          <p:cNvSpPr txBox="1"/>
          <p:nvPr/>
        </p:nvSpPr>
        <p:spPr>
          <a:xfrm>
            <a:off x="10462633" y="4433954"/>
            <a:ext cx="10366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Ippécourt</a:t>
            </a:r>
          </a:p>
        </p:txBody>
      </p:sp>
      <p:sp>
        <p:nvSpPr>
          <p:cNvPr id="90" name="ZoneTexte 89">
            <a:extLst>
              <a:ext uri="{FF2B5EF4-FFF2-40B4-BE49-F238E27FC236}">
                <a16:creationId xmlns:a16="http://schemas.microsoft.com/office/drawing/2014/main" id="{954F28E6-3927-4792-9A7D-5ED871217472}"/>
              </a:ext>
            </a:extLst>
          </p:cNvPr>
          <p:cNvSpPr txBox="1"/>
          <p:nvPr/>
        </p:nvSpPr>
        <p:spPr>
          <a:xfrm>
            <a:off x="8219550" y="4402892"/>
            <a:ext cx="14434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Berthaucourt</a:t>
            </a:r>
          </a:p>
        </p:txBody>
      </p:sp>
      <p:sp>
        <p:nvSpPr>
          <p:cNvPr id="91" name="ZoneTexte 90">
            <a:extLst>
              <a:ext uri="{FF2B5EF4-FFF2-40B4-BE49-F238E27FC236}">
                <a16:creationId xmlns:a16="http://schemas.microsoft.com/office/drawing/2014/main" id="{E470E208-24AB-4DF8-B830-86BF59E5D8C9}"/>
              </a:ext>
            </a:extLst>
          </p:cNvPr>
          <p:cNvSpPr txBox="1"/>
          <p:nvPr/>
        </p:nvSpPr>
        <p:spPr>
          <a:xfrm>
            <a:off x="9722245" y="4627932"/>
            <a:ext cx="10366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Autrecourt</a:t>
            </a:r>
          </a:p>
        </p:txBody>
      </p:sp>
      <p:sp>
        <p:nvSpPr>
          <p:cNvPr id="92" name="ZoneTexte 91">
            <a:extLst>
              <a:ext uri="{FF2B5EF4-FFF2-40B4-BE49-F238E27FC236}">
                <a16:creationId xmlns:a16="http://schemas.microsoft.com/office/drawing/2014/main" id="{7CC1BBA7-CD9D-4DC9-8BDE-74CEE1FEE1DC}"/>
              </a:ext>
            </a:extLst>
          </p:cNvPr>
          <p:cNvSpPr txBox="1"/>
          <p:nvPr/>
        </p:nvSpPr>
        <p:spPr>
          <a:xfrm>
            <a:off x="9166476" y="5192744"/>
            <a:ext cx="10366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Nubécourt</a:t>
            </a:r>
          </a:p>
        </p:txBody>
      </p:sp>
      <p:sp>
        <p:nvSpPr>
          <p:cNvPr id="93" name="ZoneTexte 92">
            <a:extLst>
              <a:ext uri="{FF2B5EF4-FFF2-40B4-BE49-F238E27FC236}">
                <a16:creationId xmlns:a16="http://schemas.microsoft.com/office/drawing/2014/main" id="{67725580-2BA6-4F10-AAE0-E6E4CE3CF56F}"/>
              </a:ext>
            </a:extLst>
          </p:cNvPr>
          <p:cNvSpPr txBox="1"/>
          <p:nvPr/>
        </p:nvSpPr>
        <p:spPr>
          <a:xfrm>
            <a:off x="9826257" y="779428"/>
            <a:ext cx="10842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Malancourt</a:t>
            </a:r>
          </a:p>
        </p:txBody>
      </p:sp>
      <p:sp>
        <p:nvSpPr>
          <p:cNvPr id="94" name="ZoneTexte 93">
            <a:extLst>
              <a:ext uri="{FF2B5EF4-FFF2-40B4-BE49-F238E27FC236}">
                <a16:creationId xmlns:a16="http://schemas.microsoft.com/office/drawing/2014/main" id="{925F471A-664F-4C94-B512-E6FBD0274F4E}"/>
              </a:ext>
            </a:extLst>
          </p:cNvPr>
          <p:cNvSpPr txBox="1"/>
          <p:nvPr/>
        </p:nvSpPr>
        <p:spPr>
          <a:xfrm>
            <a:off x="10315869" y="3794777"/>
            <a:ext cx="1265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Vadelaincourt</a:t>
            </a:r>
          </a:p>
        </p:txBody>
      </p:sp>
      <p:sp>
        <p:nvSpPr>
          <p:cNvPr id="95" name="ZoneTexte 94">
            <a:extLst>
              <a:ext uri="{FF2B5EF4-FFF2-40B4-BE49-F238E27FC236}">
                <a16:creationId xmlns:a16="http://schemas.microsoft.com/office/drawing/2014/main" id="{AF2DB567-117A-435A-B745-6FE80969C34E}"/>
              </a:ext>
            </a:extLst>
          </p:cNvPr>
          <p:cNvSpPr txBox="1"/>
          <p:nvPr/>
        </p:nvSpPr>
        <p:spPr>
          <a:xfrm>
            <a:off x="9246646" y="2866590"/>
            <a:ext cx="10366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Brocourt</a:t>
            </a:r>
          </a:p>
        </p:txBody>
      </p:sp>
      <p:sp>
        <p:nvSpPr>
          <p:cNvPr id="96" name="ZoneTexte 95">
            <a:extLst>
              <a:ext uri="{FF2B5EF4-FFF2-40B4-BE49-F238E27FC236}">
                <a16:creationId xmlns:a16="http://schemas.microsoft.com/office/drawing/2014/main" id="{A7E53B2B-6A87-418D-8C3D-4C636E3A4998}"/>
              </a:ext>
            </a:extLst>
          </p:cNvPr>
          <p:cNvSpPr txBox="1"/>
          <p:nvPr/>
        </p:nvSpPr>
        <p:spPr>
          <a:xfrm>
            <a:off x="10387313" y="5621569"/>
            <a:ext cx="11937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Rignaucourt</a:t>
            </a:r>
          </a:p>
        </p:txBody>
      </p:sp>
      <p:sp>
        <p:nvSpPr>
          <p:cNvPr id="97" name="Hexagone 96">
            <a:extLst>
              <a:ext uri="{FF2B5EF4-FFF2-40B4-BE49-F238E27FC236}">
                <a16:creationId xmlns:a16="http://schemas.microsoft.com/office/drawing/2014/main" id="{9F7A7E23-77B4-48E3-965B-09BE7E28A7AE}"/>
              </a:ext>
            </a:extLst>
          </p:cNvPr>
          <p:cNvSpPr/>
          <p:nvPr/>
        </p:nvSpPr>
        <p:spPr>
          <a:xfrm rot="10800000" flipH="1">
            <a:off x="9253312" y="3989788"/>
            <a:ext cx="45719" cy="45719"/>
          </a:xfrm>
          <a:prstGeom prst="hexagon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0070C0"/>
              </a:solidFill>
            </a:endParaRPr>
          </a:p>
        </p:txBody>
      </p:sp>
      <p:sp>
        <p:nvSpPr>
          <p:cNvPr id="100" name="ZoneTexte 99">
            <a:extLst>
              <a:ext uri="{FF2B5EF4-FFF2-40B4-BE49-F238E27FC236}">
                <a16:creationId xmlns:a16="http://schemas.microsoft.com/office/drawing/2014/main" id="{AB020A02-469B-48BA-BCA4-95002A743D7E}"/>
              </a:ext>
            </a:extLst>
          </p:cNvPr>
          <p:cNvSpPr txBox="1"/>
          <p:nvPr/>
        </p:nvSpPr>
        <p:spPr>
          <a:xfrm>
            <a:off x="8812345" y="3706681"/>
            <a:ext cx="959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Gilincourt</a:t>
            </a:r>
          </a:p>
        </p:txBody>
      </p:sp>
      <p:sp>
        <p:nvSpPr>
          <p:cNvPr id="101" name="ZoneTexte 100">
            <a:extLst>
              <a:ext uri="{FF2B5EF4-FFF2-40B4-BE49-F238E27FC236}">
                <a16:creationId xmlns:a16="http://schemas.microsoft.com/office/drawing/2014/main" id="{8026C539-73EE-430D-BC20-265B485A4118}"/>
              </a:ext>
            </a:extLst>
          </p:cNvPr>
          <p:cNvSpPr txBox="1"/>
          <p:nvPr/>
        </p:nvSpPr>
        <p:spPr>
          <a:xfrm>
            <a:off x="7889555" y="3887767"/>
            <a:ext cx="1568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rgbClr val="663300"/>
                </a:solidFill>
              </a:rPr>
              <a:t>RARECOURT</a:t>
            </a:r>
          </a:p>
        </p:txBody>
      </p:sp>
      <p:sp>
        <p:nvSpPr>
          <p:cNvPr id="81" name="Hexagone 80">
            <a:extLst>
              <a:ext uri="{FF2B5EF4-FFF2-40B4-BE49-F238E27FC236}">
                <a16:creationId xmlns:a16="http://schemas.microsoft.com/office/drawing/2014/main" id="{C8EE26CF-37AF-47B6-B657-91E7DF3B2000}"/>
              </a:ext>
            </a:extLst>
          </p:cNvPr>
          <p:cNvSpPr/>
          <p:nvPr/>
        </p:nvSpPr>
        <p:spPr>
          <a:xfrm rot="10800000" flipV="1">
            <a:off x="9262544" y="2578210"/>
            <a:ext cx="45719" cy="45719"/>
          </a:xfrm>
          <a:prstGeom prst="hexagon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4" name="ZoneTexte 83">
            <a:extLst>
              <a:ext uri="{FF2B5EF4-FFF2-40B4-BE49-F238E27FC236}">
                <a16:creationId xmlns:a16="http://schemas.microsoft.com/office/drawing/2014/main" id="{3EDD6616-32B5-4710-A878-59D18E7C9067}"/>
              </a:ext>
            </a:extLst>
          </p:cNvPr>
          <p:cNvSpPr txBox="1"/>
          <p:nvPr/>
        </p:nvSpPr>
        <p:spPr>
          <a:xfrm>
            <a:off x="8626964" y="2330993"/>
            <a:ext cx="9592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rgbClr val="FF33CC"/>
                </a:solidFill>
              </a:rPr>
              <a:t>Aubréville</a:t>
            </a:r>
          </a:p>
        </p:txBody>
      </p:sp>
      <p:sp>
        <p:nvSpPr>
          <p:cNvPr id="12" name="Titre 1">
            <a:extLst>
              <a:ext uri="{FF2B5EF4-FFF2-40B4-BE49-F238E27FC236}">
                <a16:creationId xmlns:a16="http://schemas.microsoft.com/office/drawing/2014/main" id="{CC885D58-4B8D-5304-0D76-7F0323087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334378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801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1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201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401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601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801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01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201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401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601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801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1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201"/>
                            </p:stCondLst>
                            <p:childTnLst>
                              <p:par>
                                <p:cTn id="62" presetID="1" presetClass="entr" presetSubtype="0" fill="hold" grpId="1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1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601"/>
                            </p:stCondLst>
                            <p:childTnLst>
                              <p:par>
                                <p:cTn id="68" presetID="1" presetClass="entr" presetSubtype="0" fill="hold" grpId="1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801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001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201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401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601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801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1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201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401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601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801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001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201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/>
      <p:bldP spid="53" grpId="0"/>
      <p:bldP spid="66" grpId="0" animBg="1"/>
      <p:bldP spid="67" grpId="0"/>
      <p:bldP spid="68" grpId="0"/>
      <p:bldP spid="69" grpId="0" animBg="1"/>
      <p:bldP spid="70" grpId="0" animBg="1"/>
      <p:bldP spid="71" grpId="0" animBg="1"/>
      <p:bldP spid="72" grpId="0" animBg="1"/>
      <p:bldP spid="74" grpId="0" animBg="1"/>
      <p:bldP spid="75" grpId="0" animBg="1"/>
      <p:bldP spid="76" grpId="0" animBg="1"/>
      <p:bldP spid="77" grpId="0" animBg="1"/>
      <p:bldP spid="79" grpId="0" animBg="1"/>
      <p:bldP spid="80" grpId="0" animBg="1"/>
      <p:bldP spid="82" grpId="0" animBg="1"/>
      <p:bldP spid="83" grpId="0" animBg="1"/>
      <p:bldP spid="85" grpId="0"/>
      <p:bldP spid="86" grpId="0"/>
      <p:bldP spid="87" grpId="0"/>
      <p:bldP spid="88" grpId="0"/>
      <p:bldP spid="89" grpId="0"/>
      <p:bldP spid="90" grpId="1"/>
      <p:bldP spid="91" grpId="1"/>
      <p:bldP spid="92" grpId="0"/>
      <p:bldP spid="93" grpId="0"/>
      <p:bldP spid="94" grpId="0"/>
      <p:bldP spid="95" grpId="0"/>
      <p:bldP spid="96" grpId="0"/>
      <p:bldP spid="97" grpId="0" animBg="1"/>
      <p:bldP spid="100" grpId="0"/>
      <p:bldP spid="10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B4CAD3E0-F0FD-4E28-A637-067435A43783}"/>
              </a:ext>
            </a:extLst>
          </p:cNvPr>
          <p:cNvSpPr txBox="1"/>
          <p:nvPr/>
        </p:nvSpPr>
        <p:spPr>
          <a:xfrm>
            <a:off x="769257" y="1944914"/>
            <a:ext cx="1065702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600" b="1" spc="1000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</a:rPr>
              <a:t>Rarécourt</a:t>
            </a:r>
            <a:endParaRPr lang="fr-FR" sz="11500" b="1" spc="1000" dirty="0">
              <a:solidFill>
                <a:schemeClr val="accent5">
                  <a:lumMod val="50000"/>
                </a:schemeClr>
              </a:solidFill>
              <a:latin typeface="Garamond" panose="02020404030301010803" pitchFamily="18" charset="0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D9F30A8-83F6-36DE-0373-76D5D7316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426230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B4CAD3E0-F0FD-4E28-A637-067435A43783}"/>
              </a:ext>
            </a:extLst>
          </p:cNvPr>
          <p:cNvSpPr txBox="1"/>
          <p:nvPr/>
        </p:nvSpPr>
        <p:spPr>
          <a:xfrm>
            <a:off x="895819" y="838944"/>
            <a:ext cx="38099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Aux  origines de Rarécourt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509AFB8-CA3E-433F-B3ED-55FB8ECBBAB3}"/>
              </a:ext>
            </a:extLst>
          </p:cNvPr>
          <p:cNvSpPr txBox="1"/>
          <p:nvPr/>
        </p:nvSpPr>
        <p:spPr>
          <a:xfrm>
            <a:off x="895819" y="1501539"/>
            <a:ext cx="63183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4E3C0E"/>
                </a:solidFill>
              </a:rPr>
              <a:t>L’évêque Magdalvée </a:t>
            </a:r>
            <a:r>
              <a:rPr lang="fr-FR" sz="2000" b="1" dirty="0">
                <a:solidFill>
                  <a:srgbClr val="4E3C0E"/>
                </a:solidFill>
              </a:rPr>
              <a:t>(vers 753-776, 4 octobre)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B952FD-7609-4A24-9749-D9E707F99047}"/>
              </a:ext>
            </a:extLst>
          </p:cNvPr>
          <p:cNvSpPr/>
          <p:nvPr/>
        </p:nvSpPr>
        <p:spPr>
          <a:xfrm>
            <a:off x="1431150" y="2238920"/>
            <a:ext cx="1049019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la-Latn" sz="1600" i="1" dirty="0">
                <a:solidFill>
                  <a:srgbClr val="660033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Dedit ergo eidem ecclesie de suo proprio </a:t>
            </a:r>
            <a:r>
              <a:rPr lang="la-Latn" sz="1600" b="1" i="1" dirty="0">
                <a:solidFill>
                  <a:srgbClr val="660033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Raherei curtem </a:t>
            </a:r>
            <a:r>
              <a:rPr lang="la-Latn" sz="1600" i="1" dirty="0">
                <a:solidFill>
                  <a:srgbClr val="660033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cum appenditiis pro tumalione sui corporis et alia perplura, ut ostendit chartarum notitia</a:t>
            </a:r>
            <a:endParaRPr lang="fr-FR" sz="1600" dirty="0">
              <a:solidFill>
                <a:srgbClr val="660033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C5CFC8-F2B0-49BE-BCF4-7F383F5597B4}"/>
              </a:ext>
            </a:extLst>
          </p:cNvPr>
          <p:cNvSpPr/>
          <p:nvPr/>
        </p:nvSpPr>
        <p:spPr>
          <a:xfrm>
            <a:off x="1061155" y="2875002"/>
            <a:ext cx="10340621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2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 C’est pourquoi </a:t>
            </a:r>
            <a:r>
              <a:rPr lang="fr-FR" sz="22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 donna à ladite communauté, </a:t>
            </a:r>
            <a:r>
              <a:rPr lang="fr-FR" sz="2400" b="1" dirty="0">
                <a:solidFill>
                  <a:srgbClr val="C000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 ses biens propres</a:t>
            </a:r>
            <a:r>
              <a:rPr lang="fr-FR" sz="22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la </a:t>
            </a:r>
            <a:r>
              <a:rPr lang="fr-FR" sz="2200" b="1" i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curtis</a:t>
            </a:r>
            <a:r>
              <a:rPr lang="fr-FR" sz="22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Raher (Rarécourt) avec ses dépendances</a:t>
            </a:r>
            <a:r>
              <a:rPr lang="fr-FR" sz="22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pour l’ensevelissement de son corps ainsi que bien d’autres choses, comme le montre la teneur des chartes ».</a:t>
            </a:r>
            <a:endParaRPr lang="fr-FR" sz="2200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F5F2B3C-EBFF-44EC-B2B4-0299A964147A}"/>
              </a:ext>
            </a:extLst>
          </p:cNvPr>
          <p:cNvSpPr txBox="1"/>
          <p:nvPr/>
        </p:nvSpPr>
        <p:spPr>
          <a:xfrm>
            <a:off x="1133187" y="4496061"/>
            <a:ext cx="2715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FF0000"/>
                </a:solidFill>
              </a:rPr>
              <a:t>Qui était </a:t>
            </a:r>
            <a:r>
              <a:rPr lang="fr-FR" sz="2400" b="1" dirty="0" err="1">
                <a:solidFill>
                  <a:srgbClr val="FF0000"/>
                </a:solidFill>
              </a:rPr>
              <a:t>Raher</a:t>
            </a:r>
            <a:r>
              <a:rPr lang="fr-FR" sz="2400" b="1" dirty="0">
                <a:solidFill>
                  <a:srgbClr val="FF0000"/>
                </a:solidFill>
              </a:rPr>
              <a:t> ?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F8377BF-CBEB-4022-AA13-4B44B966C231}"/>
              </a:ext>
            </a:extLst>
          </p:cNvPr>
          <p:cNvSpPr txBox="1"/>
          <p:nvPr/>
        </p:nvSpPr>
        <p:spPr>
          <a:xfrm>
            <a:off x="1834917" y="5124507"/>
            <a:ext cx="4015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4E3C0E"/>
                </a:solidFill>
              </a:rPr>
              <a:t>La signification de son nom :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501609E-5668-4BDA-8434-BEE34723F4BE}"/>
              </a:ext>
            </a:extLst>
          </p:cNvPr>
          <p:cNvSpPr/>
          <p:nvPr/>
        </p:nvSpPr>
        <p:spPr>
          <a:xfrm>
            <a:off x="5823079" y="5093729"/>
            <a:ext cx="7024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500" b="1" i="1" dirty="0">
                <a:solidFill>
                  <a:srgbClr val="FF0000"/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rad</a:t>
            </a:r>
            <a:r>
              <a:rPr lang="fr-FR" dirty="0"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 </a:t>
            </a:r>
            <a:endParaRPr lang="fr-FR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8ED7CBB-2B6B-4D99-ACCF-917D1AA3614F}"/>
              </a:ext>
            </a:extLst>
          </p:cNvPr>
          <p:cNvSpPr/>
          <p:nvPr/>
        </p:nvSpPr>
        <p:spPr>
          <a:xfrm>
            <a:off x="6525515" y="5101423"/>
            <a:ext cx="107593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500" b="1" i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+  </a:t>
            </a:r>
            <a:r>
              <a:rPr lang="fr-FR" sz="2500" b="1" i="1" dirty="0" err="1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her</a:t>
            </a:r>
            <a:r>
              <a:rPr lang="fr-FR" sz="25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 </a:t>
            </a:r>
            <a:endParaRPr lang="fr-FR" sz="25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6AF24028-EFA5-1FBA-555B-26B8ED983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30673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1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3" grpId="0"/>
      <p:bldP spid="5" grpId="0"/>
      <p:bldP spid="8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B4CAD3E0-F0FD-4E28-A637-067435A43783}"/>
              </a:ext>
            </a:extLst>
          </p:cNvPr>
          <p:cNvSpPr txBox="1"/>
          <p:nvPr/>
        </p:nvSpPr>
        <p:spPr>
          <a:xfrm>
            <a:off x="895819" y="1452815"/>
            <a:ext cx="5549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histoire liée à celle de Saint-Vanne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509AFB8-CA3E-433F-B3ED-55FB8ECBBAB3}"/>
              </a:ext>
            </a:extLst>
          </p:cNvPr>
          <p:cNvSpPr txBox="1"/>
          <p:nvPr/>
        </p:nvSpPr>
        <p:spPr>
          <a:xfrm>
            <a:off x="293644" y="3389161"/>
            <a:ext cx="5802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4E3C0E"/>
                </a:solidFill>
              </a:rPr>
              <a:t>Rarécourt, possession de Saint-Vanne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B952FD-7609-4A24-9749-D9E707F99047}"/>
              </a:ext>
            </a:extLst>
          </p:cNvPr>
          <p:cNvSpPr/>
          <p:nvPr/>
        </p:nvSpPr>
        <p:spPr>
          <a:xfrm>
            <a:off x="1061215" y="4201806"/>
            <a:ext cx="3408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4E3C0E"/>
                </a:solidFill>
              </a:rPr>
              <a:t>Le patronage de l’église</a:t>
            </a:r>
          </a:p>
        </p:txBody>
      </p:sp>
      <p:pic>
        <p:nvPicPr>
          <p:cNvPr id="5" name="Image 4" descr="Une image contenant bâtiment, extérieur, ciel, avant&#10;&#10;Description générée automatiquement">
            <a:extLst>
              <a:ext uri="{FF2B5EF4-FFF2-40B4-BE49-F238E27FC236}">
                <a16:creationId xmlns:a16="http://schemas.microsoft.com/office/drawing/2014/main" id="{DBB22D62-C6AC-4BA9-8EFB-9AEED7C08B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3678" y="617503"/>
            <a:ext cx="4009638" cy="5706024"/>
          </a:xfrm>
          <a:prstGeom prst="rect">
            <a:avLst/>
          </a:prstGeom>
        </p:spPr>
      </p:pic>
      <p:sp>
        <p:nvSpPr>
          <p:cNvPr id="10" name="Titre 1">
            <a:extLst>
              <a:ext uri="{FF2B5EF4-FFF2-40B4-BE49-F238E27FC236}">
                <a16:creationId xmlns:a16="http://schemas.microsoft.com/office/drawing/2014/main" id="{71613F3A-7065-4E81-B165-19B4EBF4B91A}"/>
              </a:ext>
            </a:extLst>
          </p:cNvPr>
          <p:cNvSpPr txBox="1">
            <a:spLocks/>
          </p:cNvSpPr>
          <p:nvPr/>
        </p:nvSpPr>
        <p:spPr>
          <a:xfrm>
            <a:off x="0" y="256212"/>
            <a:ext cx="12192000" cy="36129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sz="1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Aux  origines de Rarécourt – saint Amant</a:t>
            </a: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BCE410E-B856-AF51-1B16-1E6CA3AEE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8D516FA-8901-A73C-F106-E2CCAC94E1D4}"/>
              </a:ext>
            </a:extLst>
          </p:cNvPr>
          <p:cNvSpPr/>
          <p:nvPr/>
        </p:nvSpPr>
        <p:spPr>
          <a:xfrm>
            <a:off x="1469305" y="4943520"/>
            <a:ext cx="10722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4E3C0E"/>
                </a:solidFill>
                <a:latin typeface="+mj-lt"/>
              </a:rPr>
              <a:t>Le don à Verdun du fils de Clovis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7DB9A22-DF8A-75C2-5222-4B19D4D81EED}"/>
              </a:ext>
            </a:extLst>
          </p:cNvPr>
          <p:cNvSpPr/>
          <p:nvPr/>
        </p:nvSpPr>
        <p:spPr>
          <a:xfrm>
            <a:off x="1908095" y="5756165"/>
            <a:ext cx="54367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4E3C0E"/>
                </a:solidFill>
              </a:rPr>
              <a:t>Magdalvée et le culte de saint Amant</a:t>
            </a:r>
          </a:p>
        </p:txBody>
      </p:sp>
    </p:spTree>
    <p:extLst>
      <p:ext uri="{BB962C8B-B14F-4D97-AF65-F5344CB8AC3E}">
        <p14:creationId xmlns:p14="http://schemas.microsoft.com/office/powerpoint/2010/main" val="363013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B4CAD3E0-F0FD-4E28-A637-067435A43783}"/>
              </a:ext>
            </a:extLst>
          </p:cNvPr>
          <p:cNvSpPr txBox="1"/>
          <p:nvPr/>
        </p:nvSpPr>
        <p:spPr>
          <a:xfrm>
            <a:off x="825194" y="684754"/>
            <a:ext cx="1940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002060"/>
                </a:solidFill>
              </a:rPr>
              <a:t>Gilincourt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B952FD-7609-4A24-9749-D9E707F99047}"/>
              </a:ext>
            </a:extLst>
          </p:cNvPr>
          <p:cNvSpPr/>
          <p:nvPr/>
        </p:nvSpPr>
        <p:spPr>
          <a:xfrm>
            <a:off x="719253" y="4117085"/>
            <a:ext cx="409249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200" b="1" dirty="0">
                <a:solidFill>
                  <a:srgbClr val="4E3C0E"/>
                </a:solidFill>
              </a:rPr>
              <a:t>Le domaine de « </a:t>
            </a:r>
            <a:r>
              <a:rPr lang="fr-FR" sz="2200" b="1" dirty="0" err="1">
                <a:solidFill>
                  <a:srgbClr val="4E3C0E"/>
                </a:solidFill>
              </a:rPr>
              <a:t>Gilin</a:t>
            </a:r>
            <a:r>
              <a:rPr lang="fr-FR" sz="2200" b="1" dirty="0">
                <a:solidFill>
                  <a:srgbClr val="4E3C0E"/>
                </a:solidFill>
              </a:rPr>
              <a:t> »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F72F8EA-D1A3-4413-8EC2-F3871AB03F5F}"/>
              </a:ext>
            </a:extLst>
          </p:cNvPr>
          <p:cNvSpPr/>
          <p:nvPr/>
        </p:nvSpPr>
        <p:spPr>
          <a:xfrm>
            <a:off x="3203646" y="1146419"/>
            <a:ext cx="175054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200" b="1" i="1" dirty="0" err="1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Ghilanicurtis</a:t>
            </a:r>
            <a:endParaRPr lang="fr-FR" sz="2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743BBDA-D456-4DA3-8DF7-BEEA3DF93B1D}"/>
              </a:ext>
            </a:extLst>
          </p:cNvPr>
          <p:cNvSpPr/>
          <p:nvPr/>
        </p:nvSpPr>
        <p:spPr>
          <a:xfrm>
            <a:off x="1159727" y="4829137"/>
            <a:ext cx="520761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200" b="1" dirty="0">
                <a:solidFill>
                  <a:srgbClr val="4E3C0E"/>
                </a:solidFill>
              </a:rPr>
              <a:t>voisin de celui de « Radher »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9813D86-F615-4146-95E2-B726EA055F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588" y="1577306"/>
            <a:ext cx="6593423" cy="4685156"/>
          </a:xfrm>
          <a:prstGeom prst="rect">
            <a:avLst/>
          </a:prstGeom>
        </p:spPr>
      </p:pic>
      <p:sp>
        <p:nvSpPr>
          <p:cNvPr id="11" name="Flèche : gauche 10">
            <a:extLst>
              <a:ext uri="{FF2B5EF4-FFF2-40B4-BE49-F238E27FC236}">
                <a16:creationId xmlns:a16="http://schemas.microsoft.com/office/drawing/2014/main" id="{05D78C1A-4650-4D25-81FB-F75C7D6215E2}"/>
              </a:ext>
            </a:extLst>
          </p:cNvPr>
          <p:cNvSpPr/>
          <p:nvPr/>
        </p:nvSpPr>
        <p:spPr>
          <a:xfrm rot="7757606">
            <a:off x="7012453" y="3139025"/>
            <a:ext cx="482375" cy="29897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46097D6-D404-263F-1C4C-AEE321A47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EB017367-251D-A159-E478-14E166070AC4}"/>
              </a:ext>
            </a:extLst>
          </p:cNvPr>
          <p:cNvSpPr txBox="1"/>
          <p:nvPr/>
        </p:nvSpPr>
        <p:spPr>
          <a:xfrm>
            <a:off x="7253641" y="2490784"/>
            <a:ext cx="2073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  <a:latin typeface="Garamond" panose="02020404030301010803" pitchFamily="18" charset="0"/>
              </a:rPr>
              <a:t>Gilincourt</a:t>
            </a:r>
          </a:p>
        </p:txBody>
      </p:sp>
      <p:sp>
        <p:nvSpPr>
          <p:cNvPr id="14" name="Flèche : droite à entaille 13">
            <a:extLst>
              <a:ext uri="{FF2B5EF4-FFF2-40B4-BE49-F238E27FC236}">
                <a16:creationId xmlns:a16="http://schemas.microsoft.com/office/drawing/2014/main" id="{D4982F46-D8E4-438D-B976-B19AB209D6D0}"/>
              </a:ext>
            </a:extLst>
          </p:cNvPr>
          <p:cNvSpPr/>
          <p:nvPr/>
        </p:nvSpPr>
        <p:spPr>
          <a:xfrm rot="20283680">
            <a:off x="7842235" y="4626215"/>
            <a:ext cx="636654" cy="243111"/>
          </a:xfrm>
          <a:prstGeom prst="notchedRightArrow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35210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1" grpId="0" animBg="1"/>
      <p:bldP spid="12" grpId="0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B4CAD3E0-F0FD-4E28-A637-067435A43783}"/>
              </a:ext>
            </a:extLst>
          </p:cNvPr>
          <p:cNvSpPr txBox="1"/>
          <p:nvPr/>
        </p:nvSpPr>
        <p:spPr>
          <a:xfrm>
            <a:off x="825194" y="684754"/>
            <a:ext cx="1940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4E3C0E"/>
                </a:solidFill>
              </a:rPr>
              <a:t>Gilincourt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509AFB8-CA3E-433F-B3ED-55FB8ECBBAB3}"/>
              </a:ext>
            </a:extLst>
          </p:cNvPr>
          <p:cNvSpPr txBox="1"/>
          <p:nvPr/>
        </p:nvSpPr>
        <p:spPr>
          <a:xfrm>
            <a:off x="1038578" y="1513017"/>
            <a:ext cx="7234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4E3C0E"/>
                </a:solidFill>
              </a:rPr>
              <a:t>10 avril 782 : donation par </a:t>
            </a:r>
            <a:r>
              <a:rPr lang="fr-FR" sz="2400" b="1" dirty="0">
                <a:solidFill>
                  <a:srgbClr val="FF0000"/>
                </a:solidFill>
              </a:rPr>
              <a:t>Betho</a:t>
            </a:r>
            <a:r>
              <a:rPr lang="fr-FR" sz="2400" b="1" dirty="0">
                <a:solidFill>
                  <a:srgbClr val="4E3C0E"/>
                </a:solidFill>
              </a:rPr>
              <a:t> à Saint-Vanne                                                                         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B952FD-7609-4A24-9749-D9E707F99047}"/>
              </a:ext>
            </a:extLst>
          </p:cNvPr>
          <p:cNvSpPr/>
          <p:nvPr/>
        </p:nvSpPr>
        <p:spPr>
          <a:xfrm>
            <a:off x="1417614" y="3657134"/>
            <a:ext cx="879552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200" b="1" dirty="0">
                <a:solidFill>
                  <a:srgbClr val="4E3C0E"/>
                </a:solidFill>
              </a:rPr>
              <a:t>un ensemble de terres, bâtiments, pâturages, jardins, vergers, bois…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743BBDA-D456-4DA3-8DF7-BEEA3DF93B1D}"/>
              </a:ext>
            </a:extLst>
          </p:cNvPr>
          <p:cNvSpPr/>
          <p:nvPr/>
        </p:nvSpPr>
        <p:spPr>
          <a:xfrm>
            <a:off x="2385741" y="4322209"/>
            <a:ext cx="303292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200" b="1" dirty="0">
                <a:solidFill>
                  <a:srgbClr val="005DA2"/>
                </a:solidFill>
              </a:rPr>
              <a:t>l’église </a:t>
            </a:r>
            <a:r>
              <a:rPr lang="fr-FR" sz="2200" b="1" dirty="0" err="1">
                <a:solidFill>
                  <a:srgbClr val="005DA2"/>
                </a:solidFill>
              </a:rPr>
              <a:t>Saint-Chistophe</a:t>
            </a:r>
            <a:endParaRPr lang="fr-FR" sz="2200" b="1" dirty="0">
              <a:solidFill>
                <a:srgbClr val="005DA2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8F84CB7-7945-4BF9-8567-7EC1FF6079C6}"/>
              </a:ext>
            </a:extLst>
          </p:cNvPr>
          <p:cNvSpPr/>
          <p:nvPr/>
        </p:nvSpPr>
        <p:spPr>
          <a:xfrm>
            <a:off x="3797815" y="5505983"/>
            <a:ext cx="219658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et tous les serfs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B1060E9-8094-47B8-A246-018B4EBBABA3}"/>
              </a:ext>
            </a:extLst>
          </p:cNvPr>
          <p:cNvSpPr/>
          <p:nvPr/>
        </p:nvSpPr>
        <p:spPr>
          <a:xfrm>
            <a:off x="825194" y="2933002"/>
            <a:ext cx="1054904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200" b="1" dirty="0">
                <a:solidFill>
                  <a:srgbClr val="4E3C0E"/>
                </a:solidFill>
              </a:rPr>
              <a:t>de ce qu’il a hérité de son père, </a:t>
            </a:r>
            <a:r>
              <a:rPr lang="fr-FR" sz="2200" b="1" dirty="0">
                <a:solidFill>
                  <a:srgbClr val="FF0000"/>
                </a:solidFill>
              </a:rPr>
              <a:t>Amalgisel</a:t>
            </a:r>
            <a:r>
              <a:rPr lang="fr-FR" sz="2200" b="1" dirty="0">
                <a:solidFill>
                  <a:srgbClr val="4E3C0E"/>
                </a:solidFill>
              </a:rPr>
              <a:t>, et de ce qui lui a donné son frère </a:t>
            </a:r>
            <a:r>
              <a:rPr lang="fr-FR" sz="2200" b="1" dirty="0">
                <a:solidFill>
                  <a:srgbClr val="FF0000"/>
                </a:solidFill>
              </a:rPr>
              <a:t>Amlungisel</a:t>
            </a:r>
          </a:p>
        </p:txBody>
      </p:sp>
      <p:sp>
        <p:nvSpPr>
          <p:cNvPr id="11" name="Titre 1">
            <a:extLst>
              <a:ext uri="{FF2B5EF4-FFF2-40B4-BE49-F238E27FC236}">
                <a16:creationId xmlns:a16="http://schemas.microsoft.com/office/drawing/2014/main" id="{8BAA8196-1ADC-4D32-8DA4-8CF74789CD01}"/>
              </a:ext>
            </a:extLst>
          </p:cNvPr>
          <p:cNvSpPr txBox="1">
            <a:spLocks/>
          </p:cNvSpPr>
          <p:nvPr/>
        </p:nvSpPr>
        <p:spPr>
          <a:xfrm>
            <a:off x="0" y="202162"/>
            <a:ext cx="12192000" cy="4308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sz="1400" b="1" dirty="0">
                <a:solidFill>
                  <a:srgbClr val="FF33CC"/>
                </a:solidFill>
              </a:rPr>
              <a:t>L’époque mérovingienne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ABF9966-E992-4431-BEED-B3905C7210FF}"/>
              </a:ext>
            </a:extLst>
          </p:cNvPr>
          <p:cNvSpPr/>
          <p:nvPr/>
        </p:nvSpPr>
        <p:spPr>
          <a:xfrm>
            <a:off x="3073958" y="4914096"/>
            <a:ext cx="303292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200" b="1" dirty="0">
                <a:solidFill>
                  <a:schemeClr val="accent1">
                    <a:lumMod val="75000"/>
                  </a:schemeClr>
                </a:solidFill>
              </a:rPr>
              <a:t>le moulin</a:t>
            </a: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A757B7A-E745-4E3C-675C-AA16EA270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160079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1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902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3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904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4B952FD-7609-4A24-9749-D9E707F99047}"/>
              </a:ext>
            </a:extLst>
          </p:cNvPr>
          <p:cNvSpPr/>
          <p:nvPr/>
        </p:nvSpPr>
        <p:spPr>
          <a:xfrm>
            <a:off x="2471064" y="1166953"/>
            <a:ext cx="908304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600" b="1" dirty="0">
                <a:solidFill>
                  <a:srgbClr val="4E3C0E"/>
                </a:solidFill>
              </a:rPr>
              <a:t>un ensemble de terres, pâturages, jardins, vergers, bois…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743BBDA-D456-4DA3-8DF7-BEEA3DF93B1D}"/>
              </a:ext>
            </a:extLst>
          </p:cNvPr>
          <p:cNvSpPr/>
          <p:nvPr/>
        </p:nvSpPr>
        <p:spPr>
          <a:xfrm>
            <a:off x="1356999" y="770632"/>
            <a:ext cx="520761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fr-FR" sz="2600" b="1" dirty="0">
                <a:solidFill>
                  <a:srgbClr val="4E3C0E"/>
                </a:solidFill>
              </a:rPr>
              <a:t>l’église Saint-Amant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2984EF3-8322-4325-97EA-5402027F53E3}"/>
              </a:ext>
            </a:extLst>
          </p:cNvPr>
          <p:cNvSpPr/>
          <p:nvPr/>
        </p:nvSpPr>
        <p:spPr>
          <a:xfrm>
            <a:off x="259783" y="285389"/>
            <a:ext cx="67345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rgbClr val="4E3C0E"/>
                </a:solidFill>
              </a:rPr>
              <a:t>deux domaines avec à Rarécourt</a:t>
            </a: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7865006-90A0-5A5E-BD94-69223BE57239}"/>
              </a:ext>
            </a:extLst>
          </p:cNvPr>
          <p:cNvSpPr txBox="1">
            <a:spLocks/>
          </p:cNvSpPr>
          <p:nvPr/>
        </p:nvSpPr>
        <p:spPr>
          <a:xfrm>
            <a:off x="0" y="-115910"/>
            <a:ext cx="12192000" cy="4852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1300" b="1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  <a:endParaRPr lang="fr-FR" sz="1300" b="1" dirty="0">
              <a:solidFill>
                <a:srgbClr val="006600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26920E5-1182-7D79-E0BC-EBD813CBEA27}"/>
              </a:ext>
            </a:extLst>
          </p:cNvPr>
          <p:cNvSpPr txBox="1"/>
          <p:nvPr/>
        </p:nvSpPr>
        <p:spPr>
          <a:xfrm>
            <a:off x="549242" y="1771924"/>
            <a:ext cx="5270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4E3C0E"/>
                </a:solidFill>
              </a:rPr>
              <a:t>des mentions successives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157929E-CAC6-6151-D274-F6F97B53F9F3}"/>
              </a:ext>
            </a:extLst>
          </p:cNvPr>
          <p:cNvSpPr txBox="1"/>
          <p:nvPr/>
        </p:nvSpPr>
        <p:spPr>
          <a:xfrm>
            <a:off x="664936" y="2265531"/>
            <a:ext cx="1295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0070C0"/>
                </a:solidFill>
              </a:rPr>
              <a:t> en 956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16E0036-1C3E-0D0E-840B-8AAF1CF9504E}"/>
              </a:ext>
            </a:extLst>
          </p:cNvPr>
          <p:cNvSpPr txBox="1"/>
          <p:nvPr/>
        </p:nvSpPr>
        <p:spPr>
          <a:xfrm>
            <a:off x="1959944" y="2656296"/>
            <a:ext cx="7236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rgbClr val="C00000"/>
                </a:solidFill>
              </a:rPr>
              <a:t>966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E042B45-0014-EB76-00A7-9F3E697CB0EE}"/>
              </a:ext>
            </a:extLst>
          </p:cNvPr>
          <p:cNvSpPr/>
          <p:nvPr/>
        </p:nvSpPr>
        <p:spPr>
          <a:xfrm>
            <a:off x="2881870" y="2937044"/>
            <a:ext cx="149034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200" b="1" dirty="0">
                <a:solidFill>
                  <a:srgbClr val="4E3C0E"/>
                </a:solidFill>
              </a:rPr>
              <a:t>janvier 971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5FBE06B6-82B4-D1E4-B7D4-075728A44D0A}"/>
              </a:ext>
            </a:extLst>
          </p:cNvPr>
          <p:cNvSpPr txBox="1"/>
          <p:nvPr/>
        </p:nvSpPr>
        <p:spPr>
          <a:xfrm>
            <a:off x="4372219" y="3319740"/>
            <a:ext cx="1043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FF0000"/>
                </a:solidFill>
              </a:rPr>
              <a:t>980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5AC77D09-E5D8-8093-108A-8BAB4A3F8E38}"/>
              </a:ext>
            </a:extLst>
          </p:cNvPr>
          <p:cNvSpPr txBox="1"/>
          <p:nvPr/>
        </p:nvSpPr>
        <p:spPr>
          <a:xfrm>
            <a:off x="5415408" y="3559454"/>
            <a:ext cx="1043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00CC66"/>
                </a:solidFill>
              </a:rPr>
              <a:t>1015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1E71E21B-50EF-8A1F-7570-E0B2F32E323A}"/>
              </a:ext>
            </a:extLst>
          </p:cNvPr>
          <p:cNvSpPr txBox="1"/>
          <p:nvPr/>
        </p:nvSpPr>
        <p:spPr>
          <a:xfrm>
            <a:off x="6564618" y="3845120"/>
            <a:ext cx="1043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00B0F0"/>
                </a:solidFill>
              </a:rPr>
              <a:t>1031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3B771902-1305-A847-F15C-E73C31769A59}"/>
              </a:ext>
            </a:extLst>
          </p:cNvPr>
          <p:cNvSpPr txBox="1"/>
          <p:nvPr/>
        </p:nvSpPr>
        <p:spPr>
          <a:xfrm>
            <a:off x="7848959" y="4096115"/>
            <a:ext cx="1152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CC6600"/>
                </a:solidFill>
              </a:rPr>
              <a:t>1050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814C7BE-5EA7-3670-84E3-016FE840859E}"/>
              </a:ext>
            </a:extLst>
          </p:cNvPr>
          <p:cNvSpPr/>
          <p:nvPr/>
        </p:nvSpPr>
        <p:spPr>
          <a:xfrm>
            <a:off x="379314" y="4660325"/>
            <a:ext cx="28369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solidFill>
                  <a:srgbClr val="4E3C0E"/>
                </a:solidFill>
              </a:rPr>
              <a:t>le manse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011E03-8FBE-351D-4000-7200B7F6B272}"/>
              </a:ext>
            </a:extLst>
          </p:cNvPr>
          <p:cNvSpPr/>
          <p:nvPr/>
        </p:nvSpPr>
        <p:spPr>
          <a:xfrm>
            <a:off x="1959944" y="4632192"/>
            <a:ext cx="56091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4E3C0E"/>
                </a:solidFill>
                <a:latin typeface="Garamond" panose="02020404030301010803" pitchFamily="18" charset="0"/>
                <a:ea typeface="Calibri" panose="020F0502020204030204" pitchFamily="34" charset="0"/>
                <a:cs typeface="Arial" panose="020B0604020202020204" pitchFamily="34" charset="0"/>
              </a:rPr>
              <a:t>comprend une maison d’habitation,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10AF7C5-AB0C-2C91-DBE4-7DCE6E1A0271}"/>
              </a:ext>
            </a:extLst>
          </p:cNvPr>
          <p:cNvSpPr/>
          <p:nvPr/>
        </p:nvSpPr>
        <p:spPr>
          <a:xfrm>
            <a:off x="7486576" y="4945857"/>
            <a:ext cx="30305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4E3C0E"/>
                </a:solidFill>
                <a:latin typeface="Garamond" panose="02020404030301010803" pitchFamily="18" charset="0"/>
                <a:ea typeface="Calibri" panose="020F0502020204030204" pitchFamily="34" charset="0"/>
                <a:cs typeface="Arial" panose="020B0604020202020204" pitchFamily="34" charset="0"/>
              </a:rPr>
              <a:t>environ 10 à 13 ha,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655B35D-7D4E-445B-8683-DCC454E67C14}"/>
              </a:ext>
            </a:extLst>
          </p:cNvPr>
          <p:cNvSpPr/>
          <p:nvPr/>
        </p:nvSpPr>
        <p:spPr>
          <a:xfrm>
            <a:off x="814129" y="5402585"/>
            <a:ext cx="65326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4E3C0E"/>
                </a:solidFill>
                <a:latin typeface="Garamond" panose="02020404030301010803" pitchFamily="18" charset="0"/>
                <a:ea typeface="Calibri" panose="020F0502020204030204" pitchFamily="34" charset="0"/>
                <a:cs typeface="Arial" panose="020B0604020202020204" pitchFamily="34" charset="0"/>
              </a:rPr>
              <a:t>à Rarécourt et Gilincourt : </a:t>
            </a:r>
            <a:r>
              <a:rPr lang="fr-FR" sz="2800" b="1" dirty="0">
                <a:solidFill>
                  <a:srgbClr val="FF0000"/>
                </a:solidFill>
                <a:latin typeface="Garamond" panose="02020404030301010803" pitchFamily="18" charset="0"/>
                <a:ea typeface="Calibri" panose="020F0502020204030204" pitchFamily="34" charset="0"/>
                <a:cs typeface="Arial" panose="020B0604020202020204" pitchFamily="34" charset="0"/>
              </a:rPr>
              <a:t>de 300 à 390 ha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7FF40AB-2317-6643-1839-7D7B7C6EC370}"/>
              </a:ext>
            </a:extLst>
          </p:cNvPr>
          <p:cNvSpPr/>
          <p:nvPr/>
        </p:nvSpPr>
        <p:spPr>
          <a:xfrm>
            <a:off x="7569044" y="5490228"/>
            <a:ext cx="330295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  <a:latin typeface="Garamond" panose="02020404030301010803" pitchFamily="18" charset="0"/>
                <a:ea typeface="Calibri" panose="020F0502020204030204" pitchFamily="34" charset="0"/>
                <a:cs typeface="Arial" panose="020B0604020202020204" pitchFamily="34" charset="0"/>
              </a:rPr>
              <a:t>30 à 50 familles </a:t>
            </a:r>
          </a:p>
          <a:p>
            <a:endParaRPr lang="fr-FR" sz="800" b="1" dirty="0">
              <a:solidFill>
                <a:srgbClr val="4E3C0E"/>
              </a:solidFill>
              <a:latin typeface="Garamond" panose="02020404030301010803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fr-FR" sz="2400" b="1" dirty="0">
                <a:solidFill>
                  <a:srgbClr val="4E3C0E"/>
                </a:solidFill>
                <a:latin typeface="Garamond" panose="02020404030301010803" pitchFamily="18" charset="0"/>
                <a:ea typeface="Calibri" panose="020F0502020204030204" pitchFamily="34" charset="0"/>
                <a:cs typeface="Arial" panose="020B0604020202020204" pitchFamily="34" charset="0"/>
              </a:rPr>
              <a:t>soit </a:t>
            </a:r>
            <a:r>
              <a:rPr lang="fr-FR" sz="2400" b="1" dirty="0">
                <a:solidFill>
                  <a:srgbClr val="FF0000"/>
                </a:solidFill>
                <a:latin typeface="Garamond" panose="02020404030301010803" pitchFamily="18" charset="0"/>
                <a:ea typeface="Calibri" panose="020F0502020204030204" pitchFamily="34" charset="0"/>
                <a:cs typeface="Arial" panose="020B0604020202020204" pitchFamily="34" charset="0"/>
              </a:rPr>
              <a:t>200 à 300 personnes</a:t>
            </a:r>
          </a:p>
        </p:txBody>
      </p:sp>
    </p:spTree>
    <p:extLst>
      <p:ext uri="{BB962C8B-B14F-4D97-AF65-F5344CB8AC3E}">
        <p14:creationId xmlns:p14="http://schemas.microsoft.com/office/powerpoint/2010/main" val="355411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1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1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2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803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1" grpId="0"/>
      <p:bldP spid="12" grpId="0"/>
      <p:bldP spid="13" grpId="0"/>
      <p:bldP spid="14" grpId="0"/>
      <p:bldP spid="19" grpId="0"/>
      <p:bldP spid="20" grpId="0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B4CAD3E0-F0FD-4E28-A637-067435A43783}"/>
              </a:ext>
            </a:extLst>
          </p:cNvPr>
          <p:cNvSpPr txBox="1"/>
          <p:nvPr/>
        </p:nvSpPr>
        <p:spPr>
          <a:xfrm>
            <a:off x="1014910" y="1275793"/>
            <a:ext cx="61792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5">
                    <a:lumMod val="50000"/>
                  </a:schemeClr>
                </a:solidFill>
              </a:rPr>
              <a:t>Eudes de Gilincourt, père d’Herbert et Hugues</a:t>
            </a:r>
          </a:p>
        </p:txBody>
      </p:sp>
      <p:sp>
        <p:nvSpPr>
          <p:cNvPr id="17" name="Titre 1">
            <a:extLst>
              <a:ext uri="{FF2B5EF4-FFF2-40B4-BE49-F238E27FC236}">
                <a16:creationId xmlns:a16="http://schemas.microsoft.com/office/drawing/2014/main" id="{F7B2FECE-9FCE-4742-AEDC-CC0D5AD8A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856" y="256050"/>
            <a:ext cx="11234057" cy="212035"/>
          </a:xfrm>
        </p:spPr>
        <p:txBody>
          <a:bodyPr>
            <a:normAutofit fontScale="90000"/>
          </a:bodyPr>
          <a:lstStyle/>
          <a:p>
            <a:pPr algn="ctr"/>
            <a:r>
              <a:rPr lang="fr-FR" sz="1300" b="1" dirty="0">
                <a:solidFill>
                  <a:schemeClr val="accent5">
                    <a:lumMod val="50000"/>
                  </a:schemeClr>
                </a:solidFill>
              </a:rPr>
              <a:t>)</a:t>
            </a:r>
            <a:br>
              <a:rPr lang="fr-FR" sz="12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1600" b="1" dirty="0">
                <a:solidFill>
                  <a:schemeClr val="accent5">
                    <a:lumMod val="50000"/>
                  </a:schemeClr>
                </a:solidFill>
              </a:rPr>
              <a:t>La famille de Gilincourt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79DF46E-998E-4407-9867-DA2FA2336E94}"/>
              </a:ext>
            </a:extLst>
          </p:cNvPr>
          <p:cNvSpPr txBox="1"/>
          <p:nvPr/>
        </p:nvSpPr>
        <p:spPr>
          <a:xfrm>
            <a:off x="613424" y="745555"/>
            <a:ext cx="3864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5">
                    <a:lumMod val="50000"/>
                  </a:schemeClr>
                </a:solidFill>
              </a:rPr>
              <a:t>La famille de Gilincourt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A79F1A65-18A2-408F-A915-8E62B9D4CF8B}"/>
              </a:ext>
            </a:extLst>
          </p:cNvPr>
          <p:cNvSpPr txBox="1"/>
          <p:nvPr/>
        </p:nvSpPr>
        <p:spPr>
          <a:xfrm>
            <a:off x="1014910" y="1953869"/>
            <a:ext cx="3864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5">
                    <a:lumMod val="50000"/>
                  </a:schemeClr>
                </a:solidFill>
              </a:rPr>
              <a:t>Hugues de Gilincourt se marie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3B421580-020E-4E44-84AC-E17766239902}"/>
              </a:ext>
            </a:extLst>
          </p:cNvPr>
          <p:cNvSpPr txBox="1"/>
          <p:nvPr/>
        </p:nvSpPr>
        <p:spPr>
          <a:xfrm>
            <a:off x="1591890" y="2424007"/>
            <a:ext cx="61792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5">
                    <a:lumMod val="50000"/>
                  </a:schemeClr>
                </a:solidFill>
              </a:rPr>
              <a:t>Il constitue le douaire de son épouse, Alburge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F61FBFF-D9A7-4349-B54A-CAF66D7E4696}"/>
              </a:ext>
            </a:extLst>
          </p:cNvPr>
          <p:cNvSpPr/>
          <p:nvPr/>
        </p:nvSpPr>
        <p:spPr>
          <a:xfrm>
            <a:off x="1591890" y="2947698"/>
            <a:ext cx="99432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douaire : part de ses biens que par contrat le mari réserve en usufruit à son épouse en cas de veuvage</a:t>
            </a:r>
            <a:endParaRPr lang="fr-FR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BA03C2B-4B2D-4DA5-92CB-AB5476AF5340}"/>
              </a:ext>
            </a:extLst>
          </p:cNvPr>
          <p:cNvSpPr/>
          <p:nvPr/>
        </p:nvSpPr>
        <p:spPr>
          <a:xfrm>
            <a:off x="1591890" y="3409834"/>
            <a:ext cx="585407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2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cs typeface="Microsoft Sans Serif" panose="020B0604020202020204" pitchFamily="34" charset="0"/>
              </a:rPr>
              <a:t>Gilincourt, avec champs, prés, bois et serfs</a:t>
            </a:r>
            <a:endParaRPr lang="fr-FR" sz="2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0CB5F13-F270-44D5-C6D1-21A45B907C2D}"/>
              </a:ext>
            </a:extLst>
          </p:cNvPr>
          <p:cNvSpPr txBox="1">
            <a:spLocks/>
          </p:cNvSpPr>
          <p:nvPr/>
        </p:nvSpPr>
        <p:spPr>
          <a:xfrm>
            <a:off x="0" y="-115910"/>
            <a:ext cx="12192000" cy="4852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1300" b="1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  <a:endParaRPr lang="fr-FR" sz="1300" b="1" dirty="0">
              <a:solidFill>
                <a:srgbClr val="006600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3" name="Image 2" descr="Une image contenant nature&#10;&#10;Description générée automatiquement">
            <a:extLst>
              <a:ext uri="{FF2B5EF4-FFF2-40B4-BE49-F238E27FC236}">
                <a16:creationId xmlns:a16="http://schemas.microsoft.com/office/drawing/2014/main" id="{2CBC5FA9-E603-77F9-3653-A78AAB3CC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7775" y="3835697"/>
            <a:ext cx="5076138" cy="2500653"/>
          </a:xfrm>
          <a:prstGeom prst="rect">
            <a:avLst/>
          </a:prstGeom>
        </p:spPr>
      </p:pic>
      <p:graphicFrame>
        <p:nvGraphicFramePr>
          <p:cNvPr id="4" name="Diagramme 3">
            <a:extLst>
              <a:ext uri="{FF2B5EF4-FFF2-40B4-BE49-F238E27FC236}">
                <a16:creationId xmlns:a16="http://schemas.microsoft.com/office/drawing/2014/main" id="{7F13D4DD-0B0B-6625-0E9F-F597C1EEDD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10039033"/>
              </p:ext>
            </p:extLst>
          </p:nvPr>
        </p:nvGraphicFramePr>
        <p:xfrm>
          <a:off x="206062" y="4186293"/>
          <a:ext cx="6766237" cy="26419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2910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25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1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1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DCF8AF7-8CFF-4B33-B21D-D436B99BE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7DCF8AF7-8CFF-4B33-B21D-D436B99BEB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F2B0B0-F87F-4F05-8C90-176A4CE941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graphicEl>
                                              <a:dgm id="{0FF2B0B0-F87F-4F05-8C90-176A4CE941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0F0ADFB-DB12-4496-941A-0DBA6C3770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A0F0ADFB-DB12-4496-941A-0DBA6C3770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0999C6-BF75-479C-A270-0745950589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>
                                            <p:graphicEl>
                                              <a:dgm id="{CA0999C6-BF75-479C-A270-0745950589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F18353-E621-4219-9ED6-8B5C55B850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graphicEl>
                                              <a:dgm id="{44F18353-E621-4219-9ED6-8B5C55B850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9457520-F295-48FE-B177-8623CBF5FD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>
                                            <p:graphicEl>
                                              <a:dgm id="{E9457520-F295-48FE-B177-8623CBF5FD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7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D8996A8-2AAB-4D42-B623-3B22E9E3D1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>
                                            <p:graphicEl>
                                              <a:dgm id="{FD8996A8-2AAB-4D42-B623-3B22E9E3D1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4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1FEA762-31E1-4CBF-AFE3-74032AC669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graphicEl>
                                              <a:dgm id="{41FEA762-31E1-4CBF-AFE3-74032AC669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1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F897227-701B-47BB-A1C3-8522E9B212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>
                                            <p:graphicEl>
                                              <a:dgm id="{9F897227-701B-47BB-A1C3-8522E9B212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14" grpId="0"/>
      <p:bldP spid="19" grpId="0"/>
      <p:bldP spid="20" grpId="0"/>
      <p:bldP spid="21" grpId="0"/>
      <p:bldGraphic spid="4" grpId="0">
        <p:bldSub>
          <a:bldDgm bld="lvlOne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B4CAD3E0-F0FD-4E28-A637-067435A43783}"/>
              </a:ext>
            </a:extLst>
          </p:cNvPr>
          <p:cNvSpPr txBox="1"/>
          <p:nvPr/>
        </p:nvSpPr>
        <p:spPr>
          <a:xfrm>
            <a:off x="571051" y="1661105"/>
            <a:ext cx="77418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b="1" dirty="0">
                <a:solidFill>
                  <a:schemeClr val="accent5">
                    <a:lumMod val="50000"/>
                  </a:schemeClr>
                </a:solidFill>
              </a:rPr>
              <a:t>L’église de </a:t>
            </a:r>
            <a:r>
              <a:rPr lang="fr-FR" sz="2100" b="1" dirty="0">
                <a:solidFill>
                  <a:schemeClr val="accent5">
                    <a:lumMod val="50000"/>
                  </a:schemeClr>
                </a:solidFill>
              </a:rPr>
              <a:t>Rarécourt</a:t>
            </a:r>
            <a:r>
              <a:rPr lang="fr-FR" sz="2200" b="1" dirty="0">
                <a:solidFill>
                  <a:schemeClr val="accent5">
                    <a:lumMod val="50000"/>
                  </a:schemeClr>
                </a:solidFill>
              </a:rPr>
              <a:t> est soumise à l’église-mère de Gilincourt.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B952FD-7609-4A24-9749-D9E707F99047}"/>
              </a:ext>
            </a:extLst>
          </p:cNvPr>
          <p:cNvSpPr/>
          <p:nvPr/>
        </p:nvSpPr>
        <p:spPr>
          <a:xfrm>
            <a:off x="1495425" y="5383310"/>
            <a:ext cx="67056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4E3C0E"/>
                </a:solidFill>
              </a:rPr>
              <a:t>Première manifestation de l’indépendance rarécourtoise  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79DF46E-998E-4407-9867-DA2FA2336E94}"/>
              </a:ext>
            </a:extLst>
          </p:cNvPr>
          <p:cNvSpPr txBox="1"/>
          <p:nvPr/>
        </p:nvSpPr>
        <p:spPr>
          <a:xfrm>
            <a:off x="708762" y="784105"/>
            <a:ext cx="65992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5">
                    <a:lumMod val="50000"/>
                  </a:schemeClr>
                </a:solidFill>
              </a:rPr>
              <a:t>Charte d’Henri 1</a:t>
            </a:r>
            <a:r>
              <a:rPr lang="fr-FR" sz="2200" b="1" baseline="30000" dirty="0">
                <a:solidFill>
                  <a:schemeClr val="accent5">
                    <a:lumMod val="50000"/>
                  </a:schemeClr>
                </a:solidFill>
              </a:rPr>
              <a:t>er</a:t>
            </a:r>
            <a:r>
              <a:rPr lang="fr-FR" sz="2200" b="1" dirty="0">
                <a:solidFill>
                  <a:schemeClr val="accent5">
                    <a:lumMod val="50000"/>
                  </a:schemeClr>
                </a:solidFill>
              </a:rPr>
              <a:t>, évêque de Verdun (vers 1120)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B63DA57-37AD-4B6B-AFC3-5AD30361AD1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037" y="576831"/>
            <a:ext cx="3316761" cy="4059716"/>
          </a:xfrm>
          <a:prstGeom prst="rect">
            <a:avLst/>
          </a:prstGeom>
        </p:spPr>
      </p:pic>
      <p:pic>
        <p:nvPicPr>
          <p:cNvPr id="9" name="Image 8" descr="Une image contenant mur, intérieur, musique&#10;&#10;Description générée automatiquement">
            <a:extLst>
              <a:ext uri="{FF2B5EF4-FFF2-40B4-BE49-F238E27FC236}">
                <a16:creationId xmlns:a16="http://schemas.microsoft.com/office/drawing/2014/main" id="{9DAFB0CA-43BC-486C-B291-6E806CD25E8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2720" y="468086"/>
            <a:ext cx="3437393" cy="594347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2B48CCE-12F4-48CA-B34A-13B2E8D38A87}"/>
              </a:ext>
            </a:extLst>
          </p:cNvPr>
          <p:cNvSpPr/>
          <p:nvPr/>
        </p:nvSpPr>
        <p:spPr>
          <a:xfrm>
            <a:off x="616578" y="2428936"/>
            <a:ext cx="670560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1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Les paroissiens de Rarécourt ont maintes fois manifesté ne pas vouloir se rendre à l’église mère </a:t>
            </a:r>
            <a:endParaRPr lang="fr-FR" sz="21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9950E75-362B-4214-B307-9979A0ED854B}"/>
              </a:ext>
            </a:extLst>
          </p:cNvPr>
          <p:cNvSpPr/>
          <p:nvPr/>
        </p:nvSpPr>
        <p:spPr>
          <a:xfrm>
            <a:off x="1074085" y="3776787"/>
            <a:ext cx="670560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1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l’évêque les autorise dorénavant à célébrer dans l’église Saint-Amant de Rarécourt la Nativité et les autres fêtes.</a:t>
            </a:r>
            <a:endParaRPr lang="fr-FR" sz="21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Titre 1">
            <a:extLst>
              <a:ext uri="{FF2B5EF4-FFF2-40B4-BE49-F238E27FC236}">
                <a16:creationId xmlns:a16="http://schemas.microsoft.com/office/drawing/2014/main" id="{5E6061C7-89DC-C7B2-66CA-F16545C42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5910"/>
            <a:ext cx="12192000" cy="485243"/>
          </a:xfrm>
        </p:spPr>
        <p:txBody>
          <a:bodyPr>
            <a:normAutofit/>
          </a:bodyPr>
          <a:lstStyle/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180147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735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2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4FE9BC7-9BAE-49C3-B701-FBB1787BE581}"/>
              </a:ext>
            </a:extLst>
          </p:cNvPr>
          <p:cNvSpPr/>
          <p:nvPr/>
        </p:nvSpPr>
        <p:spPr>
          <a:xfrm>
            <a:off x="467207" y="462843"/>
            <a:ext cx="7865746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vers 1250 : Raoul, </a:t>
            </a:r>
            <a:r>
              <a:rPr lang="fr-FR" sz="27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avoué de Rarécourt,</a:t>
            </a:r>
            <a:endParaRPr lang="fr-FR" sz="2700" b="1" dirty="0">
              <a:solidFill>
                <a:schemeClr val="accent5">
                  <a:lumMod val="50000"/>
                </a:schemeClr>
              </a:solidFill>
              <a:latin typeface="Garamond" panose="02020404030301010803" pitchFamily="18" charset="0"/>
              <a:cs typeface="Microsoft Sans Serif" panose="020B0604020202020204" pitchFamily="34" charset="0"/>
            </a:endParaRPr>
          </a:p>
          <a:p>
            <a:pPr lvl="6"/>
            <a:r>
              <a:rPr lang="fr-FR" sz="27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cs typeface="Microsoft Sans Serif" panose="020B0604020202020204" pitchFamily="34" charset="0"/>
              </a:rPr>
              <a:t>le début d’une autre période…</a:t>
            </a:r>
            <a:endParaRPr lang="fr-FR" sz="27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E62F9C9D-00B2-D8A9-5536-8759840354CA}"/>
              </a:ext>
            </a:extLst>
          </p:cNvPr>
          <p:cNvSpPr txBox="1">
            <a:spLocks/>
          </p:cNvSpPr>
          <p:nvPr/>
        </p:nvSpPr>
        <p:spPr>
          <a:xfrm>
            <a:off x="0" y="-115910"/>
            <a:ext cx="12192000" cy="4852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046EE83-69F5-B27C-6762-5747AB5C5EDD}"/>
              </a:ext>
            </a:extLst>
          </p:cNvPr>
          <p:cNvSpPr txBox="1"/>
          <p:nvPr/>
        </p:nvSpPr>
        <p:spPr>
          <a:xfrm>
            <a:off x="467207" y="1701134"/>
            <a:ext cx="7865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008000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la famille de La Vallée de Pimodan de Rarécourt</a:t>
            </a:r>
            <a:endParaRPr lang="fr-FR" sz="2800" b="1" dirty="0">
              <a:solidFill>
                <a:srgbClr val="008000"/>
              </a:solidFill>
            </a:endParaRPr>
          </a:p>
        </p:txBody>
      </p:sp>
      <p:pic>
        <p:nvPicPr>
          <p:cNvPr id="14" name="Image 13" descr="Une image contenant arbre, extérieur, bâtiment&#10;&#10;Description générée automatiquement">
            <a:extLst>
              <a:ext uri="{FF2B5EF4-FFF2-40B4-BE49-F238E27FC236}">
                <a16:creationId xmlns:a16="http://schemas.microsoft.com/office/drawing/2014/main" id="{46326BA4-2CFA-702E-8C6F-E6BB61844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50" y="2743200"/>
            <a:ext cx="5264083" cy="3651957"/>
          </a:xfrm>
          <a:prstGeom prst="rect">
            <a:avLst/>
          </a:prstGeom>
        </p:spPr>
      </p:pic>
      <p:pic>
        <p:nvPicPr>
          <p:cNvPr id="16" name="Image 15" descr="Une image contenant bâtiment, extérieur, ciel, maison&#10;&#10;Description générée automatiquement">
            <a:extLst>
              <a:ext uri="{FF2B5EF4-FFF2-40B4-BE49-F238E27FC236}">
                <a16:creationId xmlns:a16="http://schemas.microsoft.com/office/drawing/2014/main" id="{774A2F2E-1D50-E496-C9FF-D45A7D141B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49" y="2365615"/>
            <a:ext cx="5549200" cy="367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17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4FE9BC7-9BAE-49C3-B701-FBB1787BE581}"/>
              </a:ext>
            </a:extLst>
          </p:cNvPr>
          <p:cNvSpPr/>
          <p:nvPr/>
        </p:nvSpPr>
        <p:spPr>
          <a:xfrm>
            <a:off x="467207" y="462843"/>
            <a:ext cx="78657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La « république » r</a:t>
            </a:r>
            <a:r>
              <a:rPr lang="fr-FR" sz="27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arécourtoise</a:t>
            </a:r>
            <a:r>
              <a:rPr lang="fr-FR" sz="27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cs typeface="Microsoft Sans Serif" panose="020B0604020202020204" pitchFamily="34" charset="0"/>
              </a:rPr>
              <a:t>…</a:t>
            </a:r>
            <a:endParaRPr lang="fr-FR" sz="27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E62F9C9D-00B2-D8A9-5536-8759840354CA}"/>
              </a:ext>
            </a:extLst>
          </p:cNvPr>
          <p:cNvSpPr txBox="1">
            <a:spLocks/>
          </p:cNvSpPr>
          <p:nvPr/>
        </p:nvSpPr>
        <p:spPr>
          <a:xfrm>
            <a:off x="0" y="-115910"/>
            <a:ext cx="12192000" cy="4852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  <p:pic>
        <p:nvPicPr>
          <p:cNvPr id="3" name="Image 2" descr="Une image contenant fleur, plante, extérieur, jardin&#10;&#10;Description générée automatiquement">
            <a:extLst>
              <a:ext uri="{FF2B5EF4-FFF2-40B4-BE49-F238E27FC236}">
                <a16:creationId xmlns:a16="http://schemas.microsoft.com/office/drawing/2014/main" id="{6EAA354C-9E6C-C46E-6729-7D25CBAA16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101" y="984347"/>
            <a:ext cx="9624028" cy="6537743"/>
          </a:xfrm>
          <a:prstGeom prst="rect">
            <a:avLst/>
          </a:prstGeom>
        </p:spPr>
      </p:pic>
      <p:sp>
        <p:nvSpPr>
          <p:cNvPr id="4" name="Flèche : gauche 3">
            <a:extLst>
              <a:ext uri="{FF2B5EF4-FFF2-40B4-BE49-F238E27FC236}">
                <a16:creationId xmlns:a16="http://schemas.microsoft.com/office/drawing/2014/main" id="{C5DC5B10-DE97-FDF9-9616-D60571B19BBC}"/>
              </a:ext>
            </a:extLst>
          </p:cNvPr>
          <p:cNvSpPr/>
          <p:nvPr/>
        </p:nvSpPr>
        <p:spPr>
          <a:xfrm rot="1356365" flipV="1">
            <a:off x="6435817" y="5425841"/>
            <a:ext cx="648237" cy="336137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66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4FE9BC7-9BAE-49C3-B701-FBB1787BE581}"/>
              </a:ext>
            </a:extLst>
          </p:cNvPr>
          <p:cNvSpPr/>
          <p:nvPr/>
        </p:nvSpPr>
        <p:spPr>
          <a:xfrm>
            <a:off x="467207" y="462843"/>
            <a:ext cx="78657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Le moulin</a:t>
            </a:r>
            <a:r>
              <a:rPr lang="fr-FR" sz="27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cs typeface="Microsoft Sans Serif" panose="020B0604020202020204" pitchFamily="34" charset="0"/>
              </a:rPr>
              <a:t>…</a:t>
            </a:r>
            <a:endParaRPr lang="fr-FR" sz="27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E62F9C9D-00B2-D8A9-5536-8759840354CA}"/>
              </a:ext>
            </a:extLst>
          </p:cNvPr>
          <p:cNvSpPr txBox="1">
            <a:spLocks/>
          </p:cNvSpPr>
          <p:nvPr/>
        </p:nvSpPr>
        <p:spPr>
          <a:xfrm>
            <a:off x="0" y="-115910"/>
            <a:ext cx="12192000" cy="4852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  <p:pic>
        <p:nvPicPr>
          <p:cNvPr id="7" name="Image 6" descr="Une image contenant arbre, bâtiment, extérieur, ciel&#10;&#10;Description générée automatiquement">
            <a:extLst>
              <a:ext uri="{FF2B5EF4-FFF2-40B4-BE49-F238E27FC236}">
                <a16:creationId xmlns:a16="http://schemas.microsoft.com/office/drawing/2014/main" id="{B5DE3DDC-78BF-5098-DCC0-FA519B53B2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50" y="1092457"/>
            <a:ext cx="4068334" cy="2336543"/>
          </a:xfrm>
          <a:prstGeom prst="rect">
            <a:avLst/>
          </a:prstGeom>
        </p:spPr>
      </p:pic>
      <p:pic>
        <p:nvPicPr>
          <p:cNvPr id="9" name="Image 8" descr="Une image contenant extérieur, bâtiment, arbre, herbe&#10;&#10;Description générée automatiquement">
            <a:extLst>
              <a:ext uri="{FF2B5EF4-FFF2-40B4-BE49-F238E27FC236}">
                <a16:creationId xmlns:a16="http://schemas.microsoft.com/office/drawing/2014/main" id="{E2C1DBB3-FF4D-0E46-58B2-E35C04E240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84" y="4146293"/>
            <a:ext cx="3381175" cy="2139740"/>
          </a:xfrm>
          <a:prstGeom prst="rect">
            <a:avLst/>
          </a:prstGeom>
        </p:spPr>
      </p:pic>
      <p:pic>
        <p:nvPicPr>
          <p:cNvPr id="13" name="Image 12" descr="Une image contenant arbre, extérieur, herbe, eau&#10;&#10;Description générée automatiquement">
            <a:extLst>
              <a:ext uri="{FF2B5EF4-FFF2-40B4-BE49-F238E27FC236}">
                <a16:creationId xmlns:a16="http://schemas.microsoft.com/office/drawing/2014/main" id="{E8194ECA-A668-5BE7-9446-CD8D2521AC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090" y="553793"/>
            <a:ext cx="7268703" cy="593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13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4FE9BC7-9BAE-49C3-B701-FBB1787BE581}"/>
              </a:ext>
            </a:extLst>
          </p:cNvPr>
          <p:cNvSpPr/>
          <p:nvPr/>
        </p:nvSpPr>
        <p:spPr>
          <a:xfrm>
            <a:off x="467207" y="462843"/>
            <a:ext cx="78657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un passé à découvrir</a:t>
            </a:r>
            <a:r>
              <a:rPr lang="fr-FR" sz="27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cs typeface="Microsoft Sans Serif" panose="020B0604020202020204" pitchFamily="34" charset="0"/>
              </a:rPr>
              <a:t>…</a:t>
            </a:r>
            <a:endParaRPr lang="fr-FR" sz="27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E62F9C9D-00B2-D8A9-5536-8759840354CA}"/>
              </a:ext>
            </a:extLst>
          </p:cNvPr>
          <p:cNvSpPr txBox="1">
            <a:spLocks/>
          </p:cNvSpPr>
          <p:nvPr/>
        </p:nvSpPr>
        <p:spPr>
          <a:xfrm>
            <a:off x="0" y="-115910"/>
            <a:ext cx="12192000" cy="4852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  <p:pic>
        <p:nvPicPr>
          <p:cNvPr id="3" name="Image 2" descr="Une image contenant bâtiment, extérieur, herbe, pierre&#10;&#10;Description générée automatiquement">
            <a:extLst>
              <a:ext uri="{FF2B5EF4-FFF2-40B4-BE49-F238E27FC236}">
                <a16:creationId xmlns:a16="http://schemas.microsoft.com/office/drawing/2014/main" id="{FD71AFDC-5F63-B266-FC62-DDA7F8CC39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30" y="986063"/>
            <a:ext cx="4999697" cy="3429000"/>
          </a:xfrm>
          <a:prstGeom prst="rect">
            <a:avLst/>
          </a:prstGeom>
        </p:spPr>
      </p:pic>
      <p:pic>
        <p:nvPicPr>
          <p:cNvPr id="8" name="Image 7" descr="Une image contenant herbe, bâtiment, extérieur, maison&#10;&#10;Description générée automatiquement">
            <a:extLst>
              <a:ext uri="{FF2B5EF4-FFF2-40B4-BE49-F238E27FC236}">
                <a16:creationId xmlns:a16="http://schemas.microsoft.com/office/drawing/2014/main" id="{B5C0EBDB-DF5D-F603-87C9-875EE05FB1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841" y="2734340"/>
            <a:ext cx="6383247" cy="3825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30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4FE9BC7-9BAE-49C3-B701-FBB1787BE581}"/>
              </a:ext>
            </a:extLst>
          </p:cNvPr>
          <p:cNvSpPr/>
          <p:nvPr/>
        </p:nvSpPr>
        <p:spPr>
          <a:xfrm>
            <a:off x="365718" y="201233"/>
            <a:ext cx="78657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7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cs typeface="Microsoft Sans Serif" panose="020B0604020202020204" pitchFamily="34" charset="0"/>
              </a:rPr>
              <a:t>le four à faïences</a:t>
            </a:r>
            <a:endParaRPr lang="fr-FR" sz="27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E62F9C9D-00B2-D8A9-5536-8759840354CA}"/>
              </a:ext>
            </a:extLst>
          </p:cNvPr>
          <p:cNvSpPr txBox="1">
            <a:spLocks/>
          </p:cNvSpPr>
          <p:nvPr/>
        </p:nvSpPr>
        <p:spPr>
          <a:xfrm>
            <a:off x="0" y="-115910"/>
            <a:ext cx="12192000" cy="4852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D00296B-EF4E-D7DE-6AED-3A10D9CD00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01" y="682344"/>
            <a:ext cx="4239264" cy="565296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2441D19-1529-0085-2EE1-C2C80CEB5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661" y="682344"/>
            <a:ext cx="1555727" cy="2074303"/>
          </a:xfrm>
          <a:prstGeom prst="rect">
            <a:avLst/>
          </a:prstGeom>
        </p:spPr>
      </p:pic>
      <p:pic>
        <p:nvPicPr>
          <p:cNvPr id="10" name="Image 9" descr="Une image contenant table, assiette, intérieur, plante&#10;&#10;Description générée automatiquement">
            <a:extLst>
              <a:ext uri="{FF2B5EF4-FFF2-40B4-BE49-F238E27FC236}">
                <a16:creationId xmlns:a16="http://schemas.microsoft.com/office/drawing/2014/main" id="{A36C8345-0A64-F401-11E3-7CAB755039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1388" y="2963328"/>
            <a:ext cx="3186511" cy="3371981"/>
          </a:xfrm>
          <a:prstGeom prst="rect">
            <a:avLst/>
          </a:prstGeom>
        </p:spPr>
      </p:pic>
      <p:pic>
        <p:nvPicPr>
          <p:cNvPr id="12" name="Image 11" descr="Une image contenant texte&#10;&#10;Description générée automatiquement">
            <a:extLst>
              <a:ext uri="{FF2B5EF4-FFF2-40B4-BE49-F238E27FC236}">
                <a16:creationId xmlns:a16="http://schemas.microsoft.com/office/drawing/2014/main" id="{5FF58E14-7C51-1054-A5EE-F10A5C666A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735" y="1564443"/>
            <a:ext cx="2094135" cy="4034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03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4FE9BC7-9BAE-49C3-B701-FBB1787BE581}"/>
              </a:ext>
            </a:extLst>
          </p:cNvPr>
          <p:cNvSpPr/>
          <p:nvPr/>
        </p:nvSpPr>
        <p:spPr>
          <a:xfrm>
            <a:off x="467207" y="462843"/>
            <a:ext cx="78657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lavoirs et fontaines</a:t>
            </a:r>
            <a:r>
              <a:rPr lang="fr-FR" sz="27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cs typeface="Microsoft Sans Serif" panose="020B0604020202020204" pitchFamily="34" charset="0"/>
              </a:rPr>
              <a:t>…</a:t>
            </a:r>
            <a:endParaRPr lang="fr-FR" sz="27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E62F9C9D-00B2-D8A9-5536-8759840354CA}"/>
              </a:ext>
            </a:extLst>
          </p:cNvPr>
          <p:cNvSpPr txBox="1">
            <a:spLocks/>
          </p:cNvSpPr>
          <p:nvPr/>
        </p:nvSpPr>
        <p:spPr>
          <a:xfrm>
            <a:off x="0" y="-115910"/>
            <a:ext cx="12192000" cy="4852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  <p:pic>
        <p:nvPicPr>
          <p:cNvPr id="4" name="Image 3" descr="Une image contenant bâtiment, extérieur, voûte, pierre&#10;&#10;Description générée automatiquement">
            <a:extLst>
              <a:ext uri="{FF2B5EF4-FFF2-40B4-BE49-F238E27FC236}">
                <a16:creationId xmlns:a16="http://schemas.microsoft.com/office/drawing/2014/main" id="{5F4B1A47-56A1-0A41-FB8B-2712E13D19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783" y="1713526"/>
            <a:ext cx="4924922" cy="3305117"/>
          </a:xfrm>
          <a:prstGeom prst="rect">
            <a:avLst/>
          </a:prstGeom>
        </p:spPr>
      </p:pic>
      <p:pic>
        <p:nvPicPr>
          <p:cNvPr id="9" name="Image 8" descr="Une image contenant arbre, extérieur, fleur, pierre&#10;&#10;Description générée automatiquement">
            <a:extLst>
              <a:ext uri="{FF2B5EF4-FFF2-40B4-BE49-F238E27FC236}">
                <a16:creationId xmlns:a16="http://schemas.microsoft.com/office/drawing/2014/main" id="{D26AB91A-D163-D5BC-B84B-416173F3CD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296" y="369333"/>
            <a:ext cx="5252457" cy="3305117"/>
          </a:xfrm>
          <a:prstGeom prst="rect">
            <a:avLst/>
          </a:prstGeom>
        </p:spPr>
      </p:pic>
      <p:pic>
        <p:nvPicPr>
          <p:cNvPr id="11" name="Image 10" descr="Une image contenant extérieur, ciel, bâtiment, route&#10;&#10;Description générée automatiquement">
            <a:extLst>
              <a:ext uri="{FF2B5EF4-FFF2-40B4-BE49-F238E27FC236}">
                <a16:creationId xmlns:a16="http://schemas.microsoft.com/office/drawing/2014/main" id="{92DF0BC1-22EB-C36E-C0DC-D9147DC551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407" y="3899805"/>
            <a:ext cx="4507606" cy="223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42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4FE9BC7-9BAE-49C3-B701-FBB1787BE581}"/>
              </a:ext>
            </a:extLst>
          </p:cNvPr>
          <p:cNvSpPr/>
          <p:nvPr/>
        </p:nvSpPr>
        <p:spPr>
          <a:xfrm>
            <a:off x="8633013" y="4655007"/>
            <a:ext cx="35589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et pour nous désormais, un village où vivre</a:t>
            </a:r>
            <a:r>
              <a:rPr lang="fr-FR" sz="24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  <a:cs typeface="Microsoft Sans Serif" panose="020B0604020202020204" pitchFamily="34" charset="0"/>
              </a:rPr>
              <a:t>…</a:t>
            </a:r>
            <a:endParaRPr lang="fr-FR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E62F9C9D-00B2-D8A9-5536-8759840354CA}"/>
              </a:ext>
            </a:extLst>
          </p:cNvPr>
          <p:cNvSpPr txBox="1">
            <a:spLocks/>
          </p:cNvSpPr>
          <p:nvPr/>
        </p:nvSpPr>
        <p:spPr>
          <a:xfrm>
            <a:off x="0" y="-115910"/>
            <a:ext cx="12192000" cy="4852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  <p:pic>
        <p:nvPicPr>
          <p:cNvPr id="14" name="Image 13" descr="Une image contenant herbe, montagne, extérieur, nature&#10;&#10;Description générée automatiquement">
            <a:extLst>
              <a:ext uri="{FF2B5EF4-FFF2-40B4-BE49-F238E27FC236}">
                <a16:creationId xmlns:a16="http://schemas.microsoft.com/office/drawing/2014/main" id="{C602FBEC-8EC4-B2C2-69EF-96F3543B5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59" y="279181"/>
            <a:ext cx="8180967" cy="6224650"/>
          </a:xfrm>
          <a:prstGeom prst="rect">
            <a:avLst/>
          </a:prstGeom>
        </p:spPr>
      </p:pic>
      <p:sp>
        <p:nvSpPr>
          <p:cNvPr id="4" name="Flèche : gauche 3">
            <a:extLst>
              <a:ext uri="{FF2B5EF4-FFF2-40B4-BE49-F238E27FC236}">
                <a16:creationId xmlns:a16="http://schemas.microsoft.com/office/drawing/2014/main" id="{2CE4E558-8C97-16D5-0C73-30B06F61AEC6}"/>
              </a:ext>
            </a:extLst>
          </p:cNvPr>
          <p:cNvSpPr/>
          <p:nvPr/>
        </p:nvSpPr>
        <p:spPr>
          <a:xfrm rot="8007901" flipV="1">
            <a:off x="1446955" y="5668795"/>
            <a:ext cx="648237" cy="336137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D1AE740-7D29-2C00-DF38-A7ED0696B0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724" y="2407882"/>
            <a:ext cx="15240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18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00"/>
                            </p:stCondLst>
                            <p:childTnLst>
                              <p:par>
                                <p:cTn id="13" presetID="2" presetClass="entr" presetSubtype="1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722EBF-F006-440A-82C8-B83E3DA017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183" y="1571224"/>
            <a:ext cx="11758411" cy="2916642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fr-FR" sz="5400" b="1" dirty="0">
                <a:solidFill>
                  <a:schemeClr val="accent5">
                    <a:lumMod val="50000"/>
                  </a:schemeClr>
                </a:solidFill>
              </a:rPr>
              <a:t>Merci de votre attention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5400" b="1" dirty="0">
                <a:solidFill>
                  <a:schemeClr val="accent5">
                    <a:lumMod val="50000"/>
                  </a:schemeClr>
                </a:solidFill>
              </a:rPr>
              <a:t>mais la soirée n’est pas finie…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FE9BC7-9BAE-49C3-B701-FBB1787BE581}"/>
              </a:ext>
            </a:extLst>
          </p:cNvPr>
          <p:cNvSpPr/>
          <p:nvPr/>
        </p:nvSpPr>
        <p:spPr>
          <a:xfrm>
            <a:off x="10127637" y="6031792"/>
            <a:ext cx="1556385" cy="338554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800" b="1" dirty="0">
                <a:solidFill>
                  <a:srgbClr val="FF0000"/>
                </a:solidFill>
                <a:latin typeface="Garamond" panose="02020404030301010803" pitchFamily="18" charset="0"/>
                <a:ea typeface="Calibri" panose="020F0502020204030204" pitchFamily="34" charset="0"/>
                <a:cs typeface="Microsoft Sans Serif" panose="020B0604020202020204" pitchFamily="34" charset="0"/>
              </a:rPr>
              <a:t>réalisation J-Pol Evrard</a:t>
            </a:r>
          </a:p>
          <a:p>
            <a:pPr algn="ctr"/>
            <a:r>
              <a:rPr lang="fr-FR" sz="800" b="1" dirty="0">
                <a:solidFill>
                  <a:srgbClr val="FF0000"/>
                </a:solidFill>
                <a:latin typeface="Garamond" panose="02020404030301010803" pitchFamily="18" charset="0"/>
                <a:cs typeface="Microsoft Sans Serif" panose="020B0604020202020204" pitchFamily="34" charset="0"/>
              </a:rPr>
              <a:t>août 2019 – novembre 2022</a:t>
            </a:r>
            <a:endParaRPr lang="fr-FR" sz="800" dirty="0">
              <a:solidFill>
                <a:srgbClr val="FF0000"/>
              </a:solidFill>
            </a:endParaRP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43BDA8B2-9618-A6F7-95B9-1EC94CA8DFBE}"/>
              </a:ext>
            </a:extLst>
          </p:cNvPr>
          <p:cNvSpPr txBox="1">
            <a:spLocks/>
          </p:cNvSpPr>
          <p:nvPr/>
        </p:nvSpPr>
        <p:spPr>
          <a:xfrm>
            <a:off x="0" y="-115910"/>
            <a:ext cx="12192000" cy="4852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1300" b="1" dirty="0">
                <a:solidFill>
                  <a:srgbClr val="006600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Rarécourt au cours des âges</a:t>
            </a:r>
          </a:p>
        </p:txBody>
      </p:sp>
    </p:spTree>
    <p:extLst>
      <p:ext uri="{BB962C8B-B14F-4D97-AF65-F5344CB8AC3E}">
        <p14:creationId xmlns:p14="http://schemas.microsoft.com/office/powerpoint/2010/main" val="340548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7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7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075"/>
                                </p:stCondLst>
                                <p:childTnLst>
                                  <p:par>
                                    <p:cTn id="13" presetID="2" presetClass="entr" presetSubtype="6" accel="8000" fill="hold" grpId="1" nodeType="afterEffect" p14:presetBounceEnd="2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uiExpand="1" build="p"/>
          <p:bldP spid="5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7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7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075"/>
                                </p:stCondLst>
                                <p:childTnLst>
                                  <p:par>
                                    <p:cTn id="13" presetID="2" presetClass="entr" presetSubtype="6" accel="8000" fill="hold" grpId="1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uiExpand="1" build="p"/>
          <p:bldP spid="5" grpId="1" animBg="1"/>
        </p:bldLst>
      </p:timing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7D18D0-820A-4019-81DD-4C2874ACD1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61825"/>
            <a:ext cx="12192000" cy="4222975"/>
          </a:xfrm>
        </p:spPr>
        <p:txBody>
          <a:bodyPr>
            <a:normAutofit/>
          </a:bodyPr>
          <a:lstStyle/>
          <a:p>
            <a:r>
              <a:rPr lang="fr-FR" sz="11500" b="1" spc="600" dirty="0">
                <a:solidFill>
                  <a:srgbClr val="006600"/>
                </a:solidFill>
                <a:latin typeface="Garamond" panose="02020404030301010803" pitchFamily="18" charset="0"/>
              </a:rPr>
              <a:t>RARÉCOURT</a:t>
            </a:r>
            <a:br>
              <a:rPr lang="fr-FR" b="1" dirty="0">
                <a:solidFill>
                  <a:srgbClr val="663300"/>
                </a:solidFill>
                <a:latin typeface="Garamond" panose="02020404030301010803" pitchFamily="18" charset="0"/>
              </a:rPr>
            </a:br>
            <a:br>
              <a:rPr lang="fr-FR" sz="11500" dirty="0">
                <a:solidFill>
                  <a:srgbClr val="663300"/>
                </a:solidFill>
                <a:latin typeface="Garamond" panose="02020404030301010803" pitchFamily="18" charset="0"/>
              </a:rPr>
            </a:br>
            <a:r>
              <a:rPr lang="fr-FR" sz="6600" b="1" spc="300" dirty="0">
                <a:solidFill>
                  <a:srgbClr val="006600"/>
                </a:solidFill>
                <a:latin typeface="Garamond" panose="02020404030301010803" pitchFamily="18" charset="0"/>
              </a:rPr>
              <a:t>au cours des âges</a:t>
            </a:r>
            <a:endParaRPr lang="fr-FR" sz="3600" b="1" spc="300" dirty="0">
              <a:solidFill>
                <a:srgbClr val="00660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55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">
        <p:random/>
      </p:transition>
    </mc:Choice>
    <mc:Fallback xmlns="">
      <p:transition spd="slow" advTm="334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830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">
        <p:random/>
      </p:transition>
    </mc:Choice>
    <mc:Fallback xmlns="">
      <p:transition spd="slow" advTm="3345">
        <p:random/>
      </p:transition>
    </mc:Fallback>
  </mc:AlternateContent>
</p:sld>
</file>

<file path=ppt/theme/theme1.xml><?xml version="1.0" encoding="utf-8"?>
<a:theme xmlns:a="http://schemas.openxmlformats.org/drawingml/2006/main" name="Base">
  <a:themeElements>
    <a:clrScheme name="Base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e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e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TM03457444[[fn=Base]]</Template>
  <TotalTime>22394</TotalTime>
  <Words>1840</Words>
  <Application>Microsoft Office PowerPoint</Application>
  <PresentationFormat>Grand écran</PresentationFormat>
  <Paragraphs>311</Paragraphs>
  <Slides>35</Slides>
  <Notes>34</Notes>
  <HiddenSlides>0</HiddenSlides>
  <MMClips>0</MMClips>
  <ScaleCrop>false</ScaleCrop>
  <HeadingPairs>
    <vt:vector size="8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2" baseType="lpstr">
      <vt:lpstr>Calibri</vt:lpstr>
      <vt:lpstr>Corbel</vt:lpstr>
      <vt:lpstr>Gadugi</vt:lpstr>
      <vt:lpstr>Garamond</vt:lpstr>
      <vt:lpstr>Wingdings</vt:lpstr>
      <vt:lpstr>Base</vt:lpstr>
      <vt:lpstr>Acrobat Document</vt:lpstr>
      <vt:lpstr>Présentation PowerPoint</vt:lpstr>
      <vt:lpstr>RARÉCOURT  au cours des âges</vt:lpstr>
      <vt:lpstr>Argonne : mot d’origine celte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Rarécourt au cours des âges</vt:lpstr>
      <vt:lpstr>Présentation PowerPoint</vt:lpstr>
      <vt:lpstr>) La famille de Gilincourt</vt:lpstr>
      <vt:lpstr>Rarécourt au cours des âges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RARÉCOURT  au cours des âges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Rarécourt au Moyen âge  (mi VIIe – mi XIIIe siècle)</dc:title>
  <dc:creator>j-pol.evrard@orange.fr Jean-Pol EVRARD</dc:creator>
  <cp:lastModifiedBy>j-pol.evrard@orange.fr Jean-Pol EVRARD</cp:lastModifiedBy>
  <cp:revision>478</cp:revision>
  <dcterms:created xsi:type="dcterms:W3CDTF">2019-05-16T13:26:29Z</dcterms:created>
  <dcterms:modified xsi:type="dcterms:W3CDTF">2022-11-23T14:54:10Z</dcterms:modified>
</cp:coreProperties>
</file>